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8"/>
  </p:notesMasterIdLst>
  <p:sldIdLst>
    <p:sldId id="260" r:id="rId2"/>
    <p:sldId id="268" r:id="rId3"/>
    <p:sldId id="266" r:id="rId4"/>
    <p:sldId id="257" r:id="rId5"/>
    <p:sldId id="270" r:id="rId6"/>
    <p:sldId id="271" r:id="rId7"/>
    <p:sldId id="272" r:id="rId8"/>
    <p:sldId id="273" r:id="rId9"/>
    <p:sldId id="274" r:id="rId10"/>
    <p:sldId id="275" r:id="rId11"/>
    <p:sldId id="276" r:id="rId12"/>
    <p:sldId id="277" r:id="rId13"/>
    <p:sldId id="278" r:id="rId14"/>
    <p:sldId id="279" r:id="rId15"/>
    <p:sldId id="280" r:id="rId16"/>
    <p:sldId id="281" r:id="rId17"/>
    <p:sldId id="282" r:id="rId18"/>
    <p:sldId id="283" r:id="rId19"/>
    <p:sldId id="284" r:id="rId20"/>
    <p:sldId id="285" r:id="rId21"/>
    <p:sldId id="286" r:id="rId22"/>
    <p:sldId id="287" r:id="rId23"/>
    <p:sldId id="288" r:id="rId24"/>
    <p:sldId id="289" r:id="rId25"/>
    <p:sldId id="269" r:id="rId26"/>
    <p:sldId id="263" r:id="rId27"/>
  </p:sldIdLst>
  <p:sldSz cx="12192000" cy="6858000"/>
  <p:notesSz cx="6858000" cy="9144000"/>
  <p:embeddedFontLst>
    <p:embeddedFont>
      <p:font typeface="Calibri" panose="020F0502020204030204" pitchFamily="34" charset="0"/>
      <p:regular r:id="rId29"/>
      <p:bold r:id="rId30"/>
      <p:italic r:id="rId31"/>
      <p:boldItalic r:id="rId32"/>
    </p:embeddedFont>
    <p:embeddedFont>
      <p:font typeface="Segoe UI Light" panose="020B0502040204020203" pitchFamily="34" charset="0"/>
      <p:regular r:id="rId33"/>
      <p:italic r:id="rId34"/>
    </p:embeddedFont>
    <p:embeddedFont>
      <p:font typeface="Rabiohead" panose="020B0604020202020204" charset="0"/>
      <p:regular r:id="rId35"/>
    </p:embeddedFont>
  </p:embeddedFontLst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3D1FF"/>
    <a:srgbClr val="0072C5"/>
    <a:srgbClr val="0594FF"/>
    <a:srgbClr val="2828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09" autoAdjust="0"/>
    <p:restoredTop sz="94660"/>
  </p:normalViewPr>
  <p:slideViewPr>
    <p:cSldViewPr snapToGrid="0" showGuides="1">
      <p:cViewPr varScale="1">
        <p:scale>
          <a:sx n="63" d="100"/>
          <a:sy n="63" d="100"/>
        </p:scale>
        <p:origin x="84" y="42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48595D-823D-4C13-AB03-2A799184915F}" type="datetimeFigureOut">
              <a:rPr lang="es-ES" smtClean="0"/>
              <a:t>03/06/2015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2FE2D7-9CB1-440F-9723-FCBAAF2E974A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483753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unch">
    <p:bg>
      <p:bgPr>
        <a:gradFill>
          <a:gsLst>
            <a:gs pos="40000">
              <a:srgbClr val="0594FF"/>
            </a:gs>
            <a:gs pos="0">
              <a:srgbClr val="0594FF"/>
            </a:gs>
            <a:gs pos="100000">
              <a:srgbClr val="0072C5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9240" y="3292949"/>
            <a:ext cx="3110219" cy="4448071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1521" y="1030977"/>
            <a:ext cx="8128958" cy="2709652"/>
          </a:xfrm>
          <a:prstGeom prst="rect">
            <a:avLst/>
          </a:prstGeom>
          <a:effectLst>
            <a:glow rad="508000">
              <a:schemeClr val="bg1">
                <a:alpha val="60000"/>
              </a:schemeClr>
            </a:glow>
          </a:effectLst>
        </p:spPr>
      </p:pic>
      <p:sp>
        <p:nvSpPr>
          <p:cNvPr id="12" name="CuadroTexto 11"/>
          <p:cNvSpPr txBox="1"/>
          <p:nvPr userDrawn="1"/>
        </p:nvSpPr>
        <p:spPr>
          <a:xfrm>
            <a:off x="3060441" y="5516984"/>
            <a:ext cx="89014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dirty="0" smtClean="0">
                <a:solidFill>
                  <a:schemeClr val="bg1"/>
                </a:solidFill>
                <a:latin typeface="Rabiohead" panose="00000400000000000000" pitchFamily="2" charset="0"/>
              </a:rPr>
              <a:t>Madrid, 9 y 10</a:t>
            </a:r>
            <a:r>
              <a:rPr lang="en-US" sz="5400" baseline="0" dirty="0" smtClean="0">
                <a:solidFill>
                  <a:schemeClr val="bg1"/>
                </a:solidFill>
                <a:latin typeface="Rabiohead" panose="00000400000000000000" pitchFamily="2" charset="0"/>
              </a:rPr>
              <a:t> de </a:t>
            </a:r>
            <a:r>
              <a:rPr lang="en-US" sz="5400" baseline="0" dirty="0" err="1" smtClean="0">
                <a:solidFill>
                  <a:schemeClr val="bg1"/>
                </a:solidFill>
                <a:latin typeface="Rabiohead" panose="00000400000000000000" pitchFamily="2" charset="0"/>
              </a:rPr>
              <a:t>junio</a:t>
            </a:r>
            <a:r>
              <a:rPr lang="en-US" sz="5400" baseline="0" dirty="0" smtClean="0">
                <a:solidFill>
                  <a:schemeClr val="bg1"/>
                </a:solidFill>
                <a:latin typeface="Rabiohead" panose="00000400000000000000" pitchFamily="2" charset="0"/>
              </a:rPr>
              <a:t> de 2015</a:t>
            </a:r>
            <a:endParaRPr lang="es-ES" sz="5400" dirty="0">
              <a:solidFill>
                <a:schemeClr val="bg1"/>
              </a:solidFill>
              <a:latin typeface="Rabiohead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9364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 mod="1"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thor 2">
    <p:bg>
      <p:bgPr>
        <a:gradFill flip="none" rotWithShape="1">
          <a:gsLst>
            <a:gs pos="40000">
              <a:srgbClr val="0384E4"/>
            </a:gs>
            <a:gs pos="0">
              <a:srgbClr val="0594FF"/>
            </a:gs>
            <a:gs pos="100000">
              <a:srgbClr val="0072C5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8339" y="145313"/>
            <a:ext cx="3109515" cy="1036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966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529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ponsors">
    <p:bg>
      <p:bgPr>
        <a:gradFill>
          <a:gsLst>
            <a:gs pos="40000">
              <a:srgbClr val="0384E4"/>
            </a:gs>
            <a:gs pos="0">
              <a:srgbClr val="0594FF"/>
            </a:gs>
            <a:gs pos="100000">
              <a:srgbClr val="0072C5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402"/>
          <a:stretch/>
        </p:blipFill>
        <p:spPr>
          <a:xfrm>
            <a:off x="1330422" y="256327"/>
            <a:ext cx="9531156" cy="6345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456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pos="7310" userDrawn="1">
          <p15:clr>
            <a:srgbClr val="FBAE40"/>
          </p15:clr>
        </p15:guide>
        <p15:guide id="4" pos="37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ponsors-Fin">
    <p:bg>
      <p:bgPr>
        <a:gradFill>
          <a:gsLst>
            <a:gs pos="40000">
              <a:srgbClr val="0384E4"/>
            </a:gs>
            <a:gs pos="0">
              <a:srgbClr val="0594FF"/>
            </a:gs>
            <a:gs pos="100000">
              <a:srgbClr val="0072C5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381"/>
          <a:stretch/>
        </p:blipFill>
        <p:spPr>
          <a:xfrm>
            <a:off x="2272267" y="1705707"/>
            <a:ext cx="7647466" cy="5150618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845" y="126358"/>
            <a:ext cx="4828310" cy="1609436"/>
          </a:xfrm>
          <a:prstGeom prst="rect">
            <a:avLst/>
          </a:prstGeom>
          <a:effectLst>
            <a:glow rad="508000">
              <a:schemeClr val="bg1">
                <a:alpha val="6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907114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pos="7310">
          <p15:clr>
            <a:srgbClr val="FBAE40"/>
          </p15:clr>
        </p15:guide>
        <p15:guide id="4" pos="37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 err="1" smtClean="0"/>
              <a:t>Click</a:t>
            </a:r>
            <a:r>
              <a:rPr lang="es-419" dirty="0" smtClean="0"/>
              <a:t> to </a:t>
            </a:r>
            <a:r>
              <a:rPr lang="es-419" dirty="0" err="1" smtClean="0"/>
              <a:t>edit</a:t>
            </a:r>
            <a:r>
              <a:rPr lang="es-419" dirty="0" smtClean="0"/>
              <a:t> Master </a:t>
            </a:r>
            <a:r>
              <a:rPr lang="es-419" dirty="0" err="1" smtClean="0"/>
              <a:t>title</a:t>
            </a:r>
            <a:r>
              <a:rPr lang="es-419" dirty="0" smtClean="0"/>
              <a:t> </a:t>
            </a:r>
            <a:r>
              <a:rPr lang="es-419" dirty="0" err="1" smtClean="0"/>
              <a:t>style</a:t>
            </a:r>
            <a:endParaRPr lang="es-419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419" dirty="0" err="1" smtClean="0"/>
              <a:t>Click</a:t>
            </a:r>
            <a:r>
              <a:rPr lang="es-419" dirty="0" smtClean="0"/>
              <a:t> to </a:t>
            </a:r>
            <a:r>
              <a:rPr lang="es-419" dirty="0" err="1" smtClean="0"/>
              <a:t>edit</a:t>
            </a:r>
            <a:r>
              <a:rPr lang="es-419" dirty="0" smtClean="0"/>
              <a:t> Master </a:t>
            </a:r>
            <a:r>
              <a:rPr lang="es-419" dirty="0" err="1" smtClean="0"/>
              <a:t>text</a:t>
            </a:r>
            <a:r>
              <a:rPr lang="es-419" dirty="0" smtClean="0"/>
              <a:t> </a:t>
            </a:r>
            <a:r>
              <a:rPr lang="es-419" dirty="0" err="1" smtClean="0"/>
              <a:t>styles</a:t>
            </a:r>
            <a:endParaRPr lang="es-419" dirty="0" smtClean="0"/>
          </a:p>
          <a:p>
            <a:pPr lvl="1"/>
            <a:r>
              <a:rPr lang="es-419" dirty="0" err="1" smtClean="0"/>
              <a:t>Second</a:t>
            </a:r>
            <a:r>
              <a:rPr lang="es-419" dirty="0" smtClean="0"/>
              <a:t> </a:t>
            </a:r>
            <a:r>
              <a:rPr lang="es-419" dirty="0" err="1" smtClean="0"/>
              <a:t>level</a:t>
            </a:r>
            <a:endParaRPr lang="es-419" dirty="0" smtClean="0"/>
          </a:p>
          <a:p>
            <a:pPr lvl="2"/>
            <a:r>
              <a:rPr lang="es-419" dirty="0" err="1" smtClean="0"/>
              <a:t>Third</a:t>
            </a:r>
            <a:r>
              <a:rPr lang="es-419" dirty="0" smtClean="0"/>
              <a:t> </a:t>
            </a:r>
            <a:r>
              <a:rPr lang="es-419" dirty="0" err="1" smtClean="0"/>
              <a:t>level</a:t>
            </a:r>
            <a:endParaRPr lang="es-419" dirty="0" smtClean="0"/>
          </a:p>
          <a:p>
            <a:pPr lvl="3"/>
            <a:r>
              <a:rPr lang="es-419" dirty="0" err="1" smtClean="0"/>
              <a:t>Fourth</a:t>
            </a:r>
            <a:r>
              <a:rPr lang="es-419" dirty="0" smtClean="0"/>
              <a:t> </a:t>
            </a:r>
            <a:r>
              <a:rPr lang="es-419" dirty="0" err="1" smtClean="0"/>
              <a:t>level</a:t>
            </a:r>
            <a:endParaRPr lang="es-419" dirty="0" smtClean="0"/>
          </a:p>
          <a:p>
            <a:pPr lvl="4"/>
            <a:r>
              <a:rPr lang="es-419" dirty="0" err="1" smtClean="0"/>
              <a:t>Fifth</a:t>
            </a:r>
            <a:r>
              <a:rPr lang="es-419" dirty="0" smtClean="0"/>
              <a:t> </a:t>
            </a:r>
            <a:r>
              <a:rPr lang="es-419" dirty="0" err="1" smtClean="0"/>
              <a:t>level</a:t>
            </a:r>
            <a:endParaRPr lang="es-419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30D6B0A-B1A2-4D2F-A532-E07D5A90BC8F}" type="datetimeFigureOut">
              <a:rPr lang="es-419" smtClean="0"/>
              <a:t>03/06/15</a:t>
            </a:fld>
            <a:endParaRPr lang="es-419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419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BC8FAAB-5C81-455E-B42E-74B8C80608BE}" type="slidenum">
              <a:rPr lang="es-419" smtClean="0"/>
              <a:t>‹#›</a:t>
            </a:fld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17347296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Section">
    <p:bg>
      <p:bgPr>
        <a:gradFill flip="none" rotWithShape="1">
          <a:gsLst>
            <a:gs pos="40000">
              <a:srgbClr val="0384E4"/>
            </a:gs>
            <a:gs pos="0">
              <a:srgbClr val="0594FF"/>
            </a:gs>
            <a:gs pos="100000">
              <a:srgbClr val="0072C5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2766218"/>
            <a:ext cx="10515600" cy="1325563"/>
          </a:xfrm>
          <a:noFill/>
        </p:spPr>
        <p:txBody>
          <a:bodyPr>
            <a:noAutofit/>
          </a:bodyPr>
          <a:lstStyle>
            <a:lvl1pPr algn="ctr">
              <a:defRPr sz="6000" b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8339" y="145313"/>
            <a:ext cx="3109515" cy="1036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700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529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thor">
    <p:bg>
      <p:bgPr>
        <a:gradFill flip="none" rotWithShape="1">
          <a:gsLst>
            <a:gs pos="40000">
              <a:srgbClr val="0384E4"/>
            </a:gs>
            <a:gs pos="0">
              <a:srgbClr val="0594FF"/>
            </a:gs>
            <a:gs pos="100000">
              <a:srgbClr val="0072C5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8339" y="145313"/>
            <a:ext cx="3109515" cy="1036505"/>
          </a:xfrm>
          <a:prstGeom prst="rect">
            <a:avLst/>
          </a:prstGeom>
        </p:spPr>
      </p:pic>
      <p:sp>
        <p:nvSpPr>
          <p:cNvPr id="5" name="Marcador de posición de imagen 4"/>
          <p:cNvSpPr>
            <a:spLocks noGrp="1"/>
          </p:cNvSpPr>
          <p:nvPr>
            <p:ph type="pic" sz="quarter" idx="10"/>
          </p:nvPr>
        </p:nvSpPr>
        <p:spPr>
          <a:xfrm>
            <a:off x="766916" y="914399"/>
            <a:ext cx="2428568" cy="2458065"/>
          </a:xfrm>
          <a:prstGeom prst="ellipse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8" name="Título 7"/>
          <p:cNvSpPr>
            <a:spLocks noGrp="1"/>
          </p:cNvSpPr>
          <p:nvPr>
            <p:ph type="title" hasCustomPrompt="1"/>
          </p:nvPr>
        </p:nvSpPr>
        <p:spPr>
          <a:xfrm>
            <a:off x="3726425" y="1222382"/>
            <a:ext cx="8023123" cy="1687965"/>
          </a:xfrm>
        </p:spPr>
        <p:txBody>
          <a:bodyPr>
            <a:normAutofit/>
          </a:bodyPr>
          <a:lstStyle>
            <a:lvl1pPr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s-ES" dirty="0" err="1" smtClean="0"/>
              <a:t>Author</a:t>
            </a:r>
            <a:r>
              <a:rPr lang="es-ES" dirty="0" smtClean="0"/>
              <a:t> </a:t>
            </a:r>
            <a:r>
              <a:rPr lang="es-ES" dirty="0" err="1" smtClean="0"/>
              <a:t>name</a:t>
            </a:r>
            <a:r>
              <a:rPr lang="es-ES" dirty="0" smtClean="0"/>
              <a:t> </a:t>
            </a:r>
            <a:r>
              <a:rPr lang="es-ES" dirty="0" err="1" smtClean="0"/>
              <a:t>author</a:t>
            </a:r>
            <a:r>
              <a:rPr lang="es-ES" dirty="0" smtClean="0"/>
              <a:t> </a:t>
            </a:r>
            <a:r>
              <a:rPr lang="es-ES" dirty="0" err="1" smtClean="0"/>
              <a:t>name</a:t>
            </a:r>
            <a:endParaRPr lang="es-ES" dirty="0"/>
          </a:p>
        </p:txBody>
      </p:sp>
      <p:sp>
        <p:nvSpPr>
          <p:cNvPr id="22" name="Marcador de texto 20"/>
          <p:cNvSpPr>
            <a:spLocks noGrp="1"/>
          </p:cNvSpPr>
          <p:nvPr>
            <p:ph type="body" sz="quarter" idx="12" hasCustomPrompt="1"/>
          </p:nvPr>
        </p:nvSpPr>
        <p:spPr>
          <a:xfrm>
            <a:off x="3726424" y="3720293"/>
            <a:ext cx="8023225" cy="414338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s-ES" dirty="0" smtClean="0"/>
              <a:t>Job </a:t>
            </a:r>
            <a:r>
              <a:rPr lang="es-ES" dirty="0" err="1" smtClean="0"/>
              <a:t>title</a:t>
            </a:r>
            <a:endParaRPr lang="es-ES" dirty="0"/>
          </a:p>
        </p:txBody>
      </p:sp>
      <p:sp>
        <p:nvSpPr>
          <p:cNvPr id="23" name="Marcador de texto 20"/>
          <p:cNvSpPr>
            <a:spLocks noGrp="1"/>
          </p:cNvSpPr>
          <p:nvPr>
            <p:ph type="body" sz="quarter" idx="13" hasCustomPrompt="1"/>
          </p:nvPr>
        </p:nvSpPr>
        <p:spPr>
          <a:xfrm>
            <a:off x="3726424" y="4299179"/>
            <a:ext cx="8023225" cy="414338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s-ES" dirty="0" err="1" smtClean="0"/>
              <a:t>Award</a:t>
            </a:r>
            <a:endParaRPr lang="es-ES" dirty="0"/>
          </a:p>
        </p:txBody>
      </p:sp>
      <p:sp>
        <p:nvSpPr>
          <p:cNvPr id="24" name="Marcador de texto 20"/>
          <p:cNvSpPr>
            <a:spLocks noGrp="1"/>
          </p:cNvSpPr>
          <p:nvPr>
            <p:ph type="body" sz="quarter" idx="14" hasCustomPrompt="1"/>
          </p:nvPr>
        </p:nvSpPr>
        <p:spPr>
          <a:xfrm>
            <a:off x="3726323" y="3114392"/>
            <a:ext cx="8023225" cy="414338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s-ES" dirty="0" smtClean="0"/>
              <a:t>Company</a:t>
            </a:r>
            <a:endParaRPr lang="es-ES" dirty="0"/>
          </a:p>
        </p:txBody>
      </p:sp>
      <p:sp>
        <p:nvSpPr>
          <p:cNvPr id="25" name="Marcador de texto 20"/>
          <p:cNvSpPr>
            <a:spLocks noGrp="1"/>
          </p:cNvSpPr>
          <p:nvPr>
            <p:ph type="body" sz="quarter" idx="15" hasCustomPrompt="1"/>
          </p:nvPr>
        </p:nvSpPr>
        <p:spPr>
          <a:xfrm>
            <a:off x="3726322" y="4912702"/>
            <a:ext cx="8023225" cy="414338"/>
          </a:xfr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 dirty="0" smtClean="0"/>
              <a:t>Blog 1</a:t>
            </a:r>
            <a:endParaRPr lang="es-ES" dirty="0"/>
          </a:p>
        </p:txBody>
      </p:sp>
      <p:sp>
        <p:nvSpPr>
          <p:cNvPr id="26" name="Marcador de texto 20"/>
          <p:cNvSpPr>
            <a:spLocks noGrp="1"/>
          </p:cNvSpPr>
          <p:nvPr>
            <p:ph type="body" sz="quarter" idx="16" hasCustomPrompt="1"/>
          </p:nvPr>
        </p:nvSpPr>
        <p:spPr>
          <a:xfrm>
            <a:off x="3726321" y="5526225"/>
            <a:ext cx="8023225" cy="414338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s-ES" dirty="0" smtClean="0"/>
              <a:t>Blog 2</a:t>
            </a:r>
            <a:endParaRPr lang="es-ES" dirty="0"/>
          </a:p>
        </p:txBody>
      </p:sp>
      <p:sp>
        <p:nvSpPr>
          <p:cNvPr id="27" name="Marcador de texto 20"/>
          <p:cNvSpPr>
            <a:spLocks noGrp="1"/>
          </p:cNvSpPr>
          <p:nvPr>
            <p:ph type="body" sz="quarter" idx="17" hasCustomPrompt="1"/>
          </p:nvPr>
        </p:nvSpPr>
        <p:spPr>
          <a:xfrm>
            <a:off x="3726321" y="6139748"/>
            <a:ext cx="8023225" cy="414338"/>
          </a:xfrm>
        </p:spPr>
        <p:txBody>
          <a:bodyPr/>
          <a:lstStyle>
            <a:lvl1pPr marL="0" indent="0">
              <a:buNone/>
              <a:defRPr b="1">
                <a:solidFill>
                  <a:schemeClr val="bg1"/>
                </a:solidFill>
                <a:latin typeface="Segoe UI "/>
                <a:cs typeface="Segoe UI Light" panose="020B0502040204020203" pitchFamily="34" charset="0"/>
              </a:defRPr>
            </a:lvl1pPr>
            <a:lvl2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 dirty="0" smtClean="0"/>
              <a:t>Twitter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23072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529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with image on the r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gradFill>
            <a:gsLst>
              <a:gs pos="40000">
                <a:srgbClr val="0388EB"/>
              </a:gs>
              <a:gs pos="0">
                <a:srgbClr val="0594FF"/>
              </a:gs>
              <a:gs pos="100000">
                <a:srgbClr val="0072C5"/>
              </a:gs>
            </a:gsLst>
            <a:path path="circle">
              <a:fillToRect l="50000" t="50000" r="50000" b="50000"/>
            </a:path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Título 5"/>
          <p:cNvSpPr>
            <a:spLocks noGrp="1"/>
          </p:cNvSpPr>
          <p:nvPr>
            <p:ph type="title"/>
          </p:nvPr>
        </p:nvSpPr>
        <p:spPr>
          <a:xfrm>
            <a:off x="578934" y="869796"/>
            <a:ext cx="4938132" cy="5096106"/>
          </a:xfrm>
        </p:spPr>
        <p:txBody>
          <a:bodyPr>
            <a:no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ES" dirty="0"/>
          </a:p>
        </p:txBody>
      </p:sp>
      <p:sp>
        <p:nvSpPr>
          <p:cNvPr id="8" name="Marcador de posición de imagen 7"/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endParaRPr lang="es-ES"/>
          </a:p>
        </p:txBody>
      </p:sp>
      <p:pic>
        <p:nvPicPr>
          <p:cNvPr id="3" name="Imagen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276" y="102182"/>
            <a:ext cx="1996296" cy="665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665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with image on the lef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gradFill>
            <a:gsLst>
              <a:gs pos="40000">
                <a:srgbClr val="0388EB"/>
              </a:gs>
              <a:gs pos="0">
                <a:srgbClr val="0594FF"/>
              </a:gs>
              <a:gs pos="100000">
                <a:srgbClr val="0072C5"/>
              </a:gs>
            </a:gsLst>
            <a:path path="circle">
              <a:fillToRect l="50000" t="50000" r="50000" b="50000"/>
            </a:path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Título 5"/>
          <p:cNvSpPr>
            <a:spLocks noGrp="1"/>
          </p:cNvSpPr>
          <p:nvPr>
            <p:ph type="title"/>
          </p:nvPr>
        </p:nvSpPr>
        <p:spPr>
          <a:xfrm>
            <a:off x="6745558" y="880947"/>
            <a:ext cx="4938132" cy="5096106"/>
          </a:xfrm>
        </p:spPr>
        <p:txBody>
          <a:bodyPr>
            <a:no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ES" dirty="0"/>
          </a:p>
        </p:txBody>
      </p:sp>
      <p:sp>
        <p:nvSpPr>
          <p:cNvPr id="7" name="Marcador de posición de imagen 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8000"/>
          </a:xfrm>
        </p:spPr>
        <p:txBody>
          <a:bodyPr/>
          <a:lstStyle/>
          <a:p>
            <a:endParaRPr lang="es-ES"/>
          </a:p>
        </p:txBody>
      </p:sp>
      <p:pic>
        <p:nvPicPr>
          <p:cNvPr id="8" name="Imagen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3895" y="107758"/>
            <a:ext cx="1996296" cy="665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168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9"/>
          <p:cNvSpPr/>
          <p:nvPr userDrawn="1"/>
        </p:nvSpPr>
        <p:spPr bwMode="gray">
          <a:xfrm>
            <a:off x="2451085" y="2072640"/>
            <a:ext cx="9301180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04" tIns="45703" rIns="91404" bIns="45703" numCol="1" spcCol="0" rtlCol="0" anchor="ctr" anchorCtr="0" compatLnSpc="1">
            <a:prstTxWarp prst="textNoShape">
              <a:avLst/>
            </a:prstTxWarp>
          </a:bodyPr>
          <a:lstStyle/>
          <a:p>
            <a:pPr algn="ctr" defTabSz="913788" fontAlgn="base">
              <a:spcBef>
                <a:spcPct val="0"/>
              </a:spcBef>
              <a:spcAft>
                <a:spcPct val="0"/>
              </a:spcAft>
            </a:pPr>
            <a:endParaRPr lang="en-US" sz="22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4" name="Rectangle 14"/>
          <p:cNvSpPr/>
          <p:nvPr userDrawn="1"/>
        </p:nvSpPr>
        <p:spPr bwMode="gray">
          <a:xfrm>
            <a:off x="0" y="2072640"/>
            <a:ext cx="2286000" cy="2286000"/>
          </a:xfrm>
          <a:prstGeom prst="rect">
            <a:avLst/>
          </a:prstGeom>
          <a:solidFill>
            <a:srgbClr val="0072C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04" tIns="45703" rIns="91404" bIns="45703" numCol="1" spcCol="0" rtlCol="0" anchor="ctr" anchorCtr="0" compatLnSpc="1">
            <a:prstTxWarp prst="textNoShape">
              <a:avLst/>
            </a:prstTxWarp>
          </a:bodyPr>
          <a:lstStyle/>
          <a:p>
            <a:pPr algn="ctr" defTabSz="913788" fontAlgn="base">
              <a:spcBef>
                <a:spcPct val="0"/>
              </a:spcBef>
              <a:spcAft>
                <a:spcPct val="0"/>
              </a:spcAft>
            </a:pPr>
            <a:endParaRPr lang="en-US" sz="22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ítulo 5"/>
          <p:cNvSpPr>
            <a:spLocks noGrp="1"/>
          </p:cNvSpPr>
          <p:nvPr>
            <p:ph type="title" hasCustomPrompt="1"/>
          </p:nvPr>
        </p:nvSpPr>
        <p:spPr>
          <a:xfrm>
            <a:off x="2761891" y="2633873"/>
            <a:ext cx="8633603" cy="1075486"/>
          </a:xfrm>
        </p:spPr>
        <p:txBody>
          <a:bodyPr>
            <a:noAutofit/>
          </a:bodyPr>
          <a:lstStyle>
            <a:lvl1pPr>
              <a:defRPr lang="es-ES" sz="5400" b="0" kern="1200" cap="none" spc="-100" baseline="0" dirty="0" smtClean="0">
                <a:ln w="3175">
                  <a:noFill/>
                </a:ln>
                <a:solidFill>
                  <a:schemeClr val="tx1">
                    <a:lumMod val="50000"/>
                    <a:lumOff val="50000"/>
                    <a:alpha val="99000"/>
                  </a:schemeClr>
                </a:solidFill>
                <a:effectLst/>
                <a:latin typeface="Segoe UI Light" pitchFamily="34" charset="0"/>
                <a:ea typeface="+mn-ea"/>
                <a:cs typeface="Arial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s-ES" dirty="0" smtClean="0"/>
              <a:t>Título</a:t>
            </a:r>
            <a:endParaRPr lang="es-ES" dirty="0"/>
          </a:p>
        </p:txBody>
      </p:sp>
      <p:pic>
        <p:nvPicPr>
          <p:cNvPr id="8" name="Picture 8" descr="C:\Users\Jonahs\Dropbox\Projects SCOTT\MEET Windows Azure\source\Background\tile-icon-media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791" y="2558431"/>
            <a:ext cx="1314418" cy="1314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n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1211" y="112863"/>
            <a:ext cx="1998000" cy="66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477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ubchap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Imagen 2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5372" cy="6858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rgbClr val="0072C5"/>
                </a:solidFill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E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dirty="0" smtClean="0"/>
              <a:t>Haga clic para modificar el estilo de subtítulo del patrón</a:t>
            </a:r>
            <a:endParaRPr lang="es-ES" dirty="0"/>
          </a:p>
        </p:txBody>
      </p:sp>
      <p:sp>
        <p:nvSpPr>
          <p:cNvPr id="7" name="Triángulo rectángulo 6"/>
          <p:cNvSpPr/>
          <p:nvPr userDrawn="1"/>
        </p:nvSpPr>
        <p:spPr>
          <a:xfrm rot="10800000">
            <a:off x="10535477" y="0"/>
            <a:ext cx="1649895" cy="1649895"/>
          </a:xfrm>
          <a:prstGeom prst="rtTriangle">
            <a:avLst/>
          </a:prstGeom>
          <a:solidFill>
            <a:srgbClr val="0072C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8" name="Imagen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4776" y="-59634"/>
            <a:ext cx="1086676" cy="1086676"/>
          </a:xfrm>
          <a:prstGeom prst="rect">
            <a:avLst/>
          </a:prstGeom>
        </p:spPr>
      </p:pic>
      <p:sp>
        <p:nvSpPr>
          <p:cNvPr id="4" name="Rectángulo 3"/>
          <p:cNvSpPr/>
          <p:nvPr userDrawn="1"/>
        </p:nvSpPr>
        <p:spPr>
          <a:xfrm>
            <a:off x="0" y="0"/>
            <a:ext cx="12192000" cy="112143"/>
          </a:xfrm>
          <a:prstGeom prst="rect">
            <a:avLst/>
          </a:prstGeom>
          <a:solidFill>
            <a:srgbClr val="0072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noFill/>
              </a:ln>
              <a:solidFill>
                <a:srgbClr val="0072C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5990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5372" cy="6858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4641" y="365125"/>
            <a:ext cx="11079159" cy="1325563"/>
          </a:xfrm>
        </p:spPr>
        <p:txBody>
          <a:bodyPr/>
          <a:lstStyle>
            <a:lvl1pPr>
              <a:defRPr>
                <a:solidFill>
                  <a:srgbClr val="0072C5"/>
                </a:solidFill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ES" dirty="0"/>
          </a:p>
        </p:txBody>
      </p:sp>
      <p:sp>
        <p:nvSpPr>
          <p:cNvPr id="7" name="Triángulo rectángulo 6"/>
          <p:cNvSpPr/>
          <p:nvPr userDrawn="1"/>
        </p:nvSpPr>
        <p:spPr>
          <a:xfrm rot="10800000">
            <a:off x="10535477" y="0"/>
            <a:ext cx="1649895" cy="1649895"/>
          </a:xfrm>
          <a:prstGeom prst="rtTriangle">
            <a:avLst/>
          </a:prstGeom>
          <a:solidFill>
            <a:srgbClr val="0072C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8" name="Imagen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4776" y="-59634"/>
            <a:ext cx="1086676" cy="1086676"/>
          </a:xfrm>
          <a:prstGeom prst="rect">
            <a:avLst/>
          </a:prstGeom>
        </p:spPr>
      </p:pic>
      <p:sp>
        <p:nvSpPr>
          <p:cNvPr id="10" name="Rectángulo 9"/>
          <p:cNvSpPr/>
          <p:nvPr userDrawn="1"/>
        </p:nvSpPr>
        <p:spPr>
          <a:xfrm>
            <a:off x="0" y="0"/>
            <a:ext cx="12192000" cy="112143"/>
          </a:xfrm>
          <a:prstGeom prst="rect">
            <a:avLst/>
          </a:prstGeom>
          <a:solidFill>
            <a:srgbClr val="0072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noFill/>
              </a:ln>
              <a:solidFill>
                <a:srgbClr val="0072C5"/>
              </a:solidFill>
            </a:endParaRPr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274641" y="1825625"/>
            <a:ext cx="11079159" cy="4351338"/>
          </a:xfrm>
        </p:spPr>
        <p:txBody>
          <a:bodyPr/>
          <a:lstStyle>
            <a:lvl1pPr marL="228600" indent="-228600"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685800" indent="-228600"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088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5372" cy="6858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6044" y="365125"/>
            <a:ext cx="11077755" cy="1325563"/>
          </a:xfrm>
        </p:spPr>
        <p:txBody>
          <a:bodyPr/>
          <a:lstStyle>
            <a:lvl1pPr>
              <a:defRPr>
                <a:solidFill>
                  <a:srgbClr val="0072C5"/>
                </a:solidFill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ES" dirty="0"/>
          </a:p>
        </p:txBody>
      </p:sp>
      <p:sp>
        <p:nvSpPr>
          <p:cNvPr id="8" name="Triángulo rectángulo 7"/>
          <p:cNvSpPr/>
          <p:nvPr userDrawn="1"/>
        </p:nvSpPr>
        <p:spPr>
          <a:xfrm rot="10800000">
            <a:off x="10535477" y="0"/>
            <a:ext cx="1649895" cy="1649895"/>
          </a:xfrm>
          <a:prstGeom prst="rtTriangle">
            <a:avLst/>
          </a:prstGeom>
          <a:solidFill>
            <a:srgbClr val="0072C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9" name="Imagen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4776" y="-59634"/>
            <a:ext cx="1086676" cy="1086676"/>
          </a:xfrm>
          <a:prstGeom prst="rect">
            <a:avLst/>
          </a:prstGeom>
        </p:spPr>
      </p:pic>
      <p:sp>
        <p:nvSpPr>
          <p:cNvPr id="11" name="Rectángulo 10"/>
          <p:cNvSpPr/>
          <p:nvPr userDrawn="1"/>
        </p:nvSpPr>
        <p:spPr>
          <a:xfrm>
            <a:off x="0" y="0"/>
            <a:ext cx="12192000" cy="112143"/>
          </a:xfrm>
          <a:prstGeom prst="rect">
            <a:avLst/>
          </a:prstGeom>
          <a:solidFill>
            <a:srgbClr val="0072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noFill/>
              </a:ln>
              <a:solidFill>
                <a:srgbClr val="0072C5"/>
              </a:solidFill>
            </a:endParaRPr>
          </a:p>
        </p:txBody>
      </p:sp>
      <p:sp>
        <p:nvSpPr>
          <p:cNvPr id="12" name="Content Placeholder 2"/>
          <p:cNvSpPr>
            <a:spLocks noGrp="1"/>
          </p:cNvSpPr>
          <p:nvPr>
            <p:ph idx="10"/>
          </p:nvPr>
        </p:nvSpPr>
        <p:spPr>
          <a:xfrm>
            <a:off x="276043" y="1822450"/>
            <a:ext cx="5400137" cy="4351337"/>
          </a:xfrm>
        </p:spPr>
        <p:txBody>
          <a:bodyPr/>
          <a:lstStyle>
            <a:lvl1pPr marL="228600" indent="-228600"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685800" indent="-228600"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idx="11"/>
          </p:nvPr>
        </p:nvSpPr>
        <p:spPr>
          <a:xfrm>
            <a:off x="6012611" y="1822450"/>
            <a:ext cx="5341188" cy="4351337"/>
          </a:xfrm>
        </p:spPr>
        <p:txBody>
          <a:bodyPr/>
          <a:lstStyle>
            <a:lvl1pPr marL="228600" indent="-228600"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685800" indent="-228600"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8967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181135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60" r:id="rId2"/>
    <p:sldLayoutId id="2147483668" r:id="rId3"/>
    <p:sldLayoutId id="2147483661" r:id="rId4"/>
    <p:sldLayoutId id="2147483662" r:id="rId5"/>
    <p:sldLayoutId id="2147483666" r:id="rId6"/>
    <p:sldLayoutId id="2147483649" r:id="rId7"/>
    <p:sldLayoutId id="2147483650" r:id="rId8"/>
    <p:sldLayoutId id="2147483652" r:id="rId9"/>
    <p:sldLayoutId id="2147483664" r:id="rId10"/>
    <p:sldLayoutId id="2147483663" r:id="rId11"/>
    <p:sldLayoutId id="2147483669" r:id="rId12"/>
    <p:sldLayoutId id="2147483670" r:id="rId13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Segoe UI Light" panose="020B0502040204020203" pitchFamily="34" charset="0"/>
          <a:ea typeface="+mj-ea"/>
          <a:cs typeface="Segoe UI Light" panose="020B050204020402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1.png"/><Relationship Id="rId4" Type="http://schemas.openxmlformats.org/officeDocument/2006/relationships/image" Target="../media/image40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64.jp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62144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s-419" dirty="0" smtClean="0">
                <a:solidFill>
                  <a:schemeClr val="bg1"/>
                </a:solidFill>
              </a:rPr>
              <a:t>Azure: Servicios </a:t>
            </a:r>
            <a:r>
              <a:rPr lang="es-419" sz="2400" dirty="0" smtClean="0">
                <a:solidFill>
                  <a:schemeClr val="bg1"/>
                </a:solidFill>
              </a:rPr>
              <a:t>(06/2015)</a:t>
            </a:r>
            <a:endParaRPr lang="es-419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29" y="1539818"/>
            <a:ext cx="2188542" cy="216546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0492" y="1546169"/>
            <a:ext cx="2262021" cy="434997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3334" y="1546169"/>
            <a:ext cx="2302840" cy="363238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86995" y="1546169"/>
            <a:ext cx="2286244" cy="360698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24059" y="1539818"/>
            <a:ext cx="2279767" cy="361333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806310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s-419" dirty="0" smtClean="0">
                <a:solidFill>
                  <a:schemeClr val="bg1"/>
                </a:solidFill>
              </a:rPr>
              <a:t>SharePoint (2013...20xx) – Nube/</a:t>
            </a:r>
            <a:r>
              <a:rPr lang="es-419" dirty="0" err="1" smtClean="0">
                <a:solidFill>
                  <a:schemeClr val="bg1"/>
                </a:solidFill>
              </a:rPr>
              <a:t>Premises</a:t>
            </a:r>
            <a:endParaRPr lang="es-419" dirty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1371600"/>
            <a:ext cx="7988615" cy="5479050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011133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s-419" dirty="0" smtClean="0">
                <a:solidFill>
                  <a:schemeClr val="bg1"/>
                </a:solidFill>
              </a:rPr>
              <a:t>SharePoint (2013...20xx) – Nube/</a:t>
            </a:r>
            <a:r>
              <a:rPr lang="es-419" dirty="0" err="1" smtClean="0">
                <a:solidFill>
                  <a:schemeClr val="bg1"/>
                </a:solidFill>
              </a:rPr>
              <a:t>Premises</a:t>
            </a:r>
            <a:endParaRPr lang="es-419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3337" y="4980214"/>
            <a:ext cx="5077033" cy="1678756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79" y="1389690"/>
            <a:ext cx="4575410" cy="1761723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1371600"/>
            <a:ext cx="7988615" cy="54790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00"/>
          </a:effectLst>
        </p:spPr>
      </p:pic>
    </p:spTree>
    <p:extLst>
      <p:ext uri="{BB962C8B-B14F-4D97-AF65-F5344CB8AC3E}">
        <p14:creationId xmlns:p14="http://schemas.microsoft.com/office/powerpoint/2010/main" val="34081048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s-419" dirty="0" smtClean="0">
                <a:solidFill>
                  <a:schemeClr val="bg1"/>
                </a:solidFill>
              </a:rPr>
              <a:t>SharePoint y Azure </a:t>
            </a:r>
            <a:r>
              <a:rPr lang="es-419" dirty="0" err="1" smtClean="0">
                <a:solidFill>
                  <a:schemeClr val="bg1"/>
                </a:solidFill>
              </a:rPr>
              <a:t>IaaS</a:t>
            </a:r>
            <a:endParaRPr lang="es-419" dirty="0">
              <a:solidFill>
                <a:schemeClr val="bg1"/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379638" y="2004531"/>
            <a:ext cx="5944961" cy="1659530"/>
            <a:chOff x="962025" y="3345177"/>
            <a:chExt cx="5944961" cy="165953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7" name="Rectangle 6"/>
            <p:cNvSpPr/>
            <p:nvPr/>
          </p:nvSpPr>
          <p:spPr>
            <a:xfrm>
              <a:off x="962025" y="3345177"/>
              <a:ext cx="5944961" cy="165953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216478" y="3521074"/>
              <a:ext cx="3518807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419" b="1" dirty="0" smtClean="0">
                  <a:solidFill>
                    <a:schemeClr val="accent5"/>
                  </a:solidFill>
                </a:rPr>
                <a:t>Azure Active </a:t>
              </a:r>
              <a:r>
                <a:rPr lang="es-419" b="1" dirty="0" err="1" smtClean="0">
                  <a:solidFill>
                    <a:schemeClr val="accent5"/>
                  </a:solidFill>
                </a:rPr>
                <a:t>Directory</a:t>
              </a:r>
              <a:endParaRPr lang="es-419" b="1" dirty="0" smtClean="0">
                <a:solidFill>
                  <a:schemeClr val="accent5"/>
                </a:solidFill>
              </a:endParaRPr>
            </a:p>
            <a:p>
              <a:pPr marL="285750" indent="-285750">
                <a:buFontTx/>
                <a:buChar char="-"/>
              </a:pPr>
              <a:r>
                <a:rPr lang="es-419" dirty="0" smtClean="0"/>
                <a:t>Manejo de Identidad y Acceso</a:t>
              </a:r>
            </a:p>
            <a:p>
              <a:pPr marL="285750" indent="-285750">
                <a:buFontTx/>
                <a:buChar char="-"/>
              </a:pPr>
              <a:r>
                <a:rPr lang="es-419" dirty="0" smtClean="0"/>
                <a:t>Integrado con </a:t>
              </a:r>
              <a:r>
                <a:rPr lang="es-419" dirty="0" err="1" smtClean="0"/>
                <a:t>OnPremises</a:t>
              </a:r>
              <a:r>
                <a:rPr lang="es-419" dirty="0" smtClean="0"/>
                <a:t> AD</a:t>
              </a:r>
            </a:p>
            <a:p>
              <a:pPr marL="285750" indent="-285750">
                <a:buFontTx/>
                <a:buChar char="-"/>
              </a:pPr>
              <a:r>
                <a:rPr lang="es-419" dirty="0" smtClean="0"/>
                <a:t>Integrado con Office 365</a:t>
              </a:r>
              <a:endParaRPr lang="es-419" dirty="0"/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45479" y="3530377"/>
              <a:ext cx="2024744" cy="1191026"/>
            </a:xfrm>
            <a:prstGeom prst="rect">
              <a:avLst/>
            </a:prstGeom>
          </p:spPr>
        </p:pic>
      </p:grpSp>
      <p:grpSp>
        <p:nvGrpSpPr>
          <p:cNvPr id="18" name="Group 17"/>
          <p:cNvGrpSpPr/>
          <p:nvPr/>
        </p:nvGrpSpPr>
        <p:grpSpPr>
          <a:xfrm>
            <a:off x="5587092" y="2284130"/>
            <a:ext cx="5944961" cy="1659530"/>
            <a:chOff x="1058635" y="3774622"/>
            <a:chExt cx="5944961" cy="165953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19" name="Group 18"/>
            <p:cNvGrpSpPr/>
            <p:nvPr/>
          </p:nvGrpSpPr>
          <p:grpSpPr>
            <a:xfrm>
              <a:off x="1058635" y="3774622"/>
              <a:ext cx="5944961" cy="1659530"/>
              <a:chOff x="962025" y="3345177"/>
              <a:chExt cx="5944961" cy="1659530"/>
            </a:xfrm>
          </p:grpSpPr>
          <p:sp>
            <p:nvSpPr>
              <p:cNvPr id="21" name="Rectangle 20"/>
              <p:cNvSpPr/>
              <p:nvPr/>
            </p:nvSpPr>
            <p:spPr>
              <a:xfrm>
                <a:off x="962025" y="3345177"/>
                <a:ext cx="5944961" cy="165953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 dirty="0"/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1111704" y="3521074"/>
                <a:ext cx="3623582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419" b="1" dirty="0" smtClean="0">
                    <a:solidFill>
                      <a:schemeClr val="accent5"/>
                    </a:solidFill>
                  </a:rPr>
                  <a:t>Azure </a:t>
                </a:r>
                <a:r>
                  <a:rPr lang="es-419" b="1" dirty="0" err="1" smtClean="0">
                    <a:solidFill>
                      <a:schemeClr val="accent5"/>
                    </a:solidFill>
                  </a:rPr>
                  <a:t>Multi</a:t>
                </a:r>
                <a:r>
                  <a:rPr lang="es-419" b="1" dirty="0" smtClean="0">
                    <a:solidFill>
                      <a:schemeClr val="accent5"/>
                    </a:solidFill>
                  </a:rPr>
                  <a:t>-Factor </a:t>
                </a:r>
                <a:r>
                  <a:rPr lang="es-419" b="1" dirty="0" err="1" smtClean="0">
                    <a:solidFill>
                      <a:schemeClr val="accent5"/>
                    </a:solidFill>
                  </a:rPr>
                  <a:t>Authentication</a:t>
                </a:r>
                <a:endParaRPr lang="es-419" b="1" dirty="0" smtClean="0">
                  <a:solidFill>
                    <a:schemeClr val="accent5"/>
                  </a:solidFill>
                </a:endParaRPr>
              </a:p>
              <a:p>
                <a:pPr marL="285750" indent="-285750">
                  <a:buFontTx/>
                  <a:buChar char="-"/>
                </a:pPr>
                <a:r>
                  <a:rPr lang="es-419" dirty="0" smtClean="0"/>
                  <a:t>Para uso </a:t>
                </a:r>
                <a:r>
                  <a:rPr lang="es-419" dirty="0" err="1" smtClean="0"/>
                  <a:t>OnPremises</a:t>
                </a:r>
                <a:r>
                  <a:rPr lang="es-419" dirty="0" smtClean="0"/>
                  <a:t> / en la nube</a:t>
                </a:r>
              </a:p>
              <a:p>
                <a:pPr marL="285750" indent="-285750">
                  <a:buFontTx/>
                  <a:buChar char="-"/>
                </a:pPr>
                <a:r>
                  <a:rPr lang="es-419" dirty="0" smtClean="0"/>
                  <a:t>Integrado con Azure AD</a:t>
                </a:r>
              </a:p>
              <a:p>
                <a:pPr marL="285750" indent="-285750">
                  <a:buFontTx/>
                  <a:buChar char="-"/>
                </a:pPr>
                <a:r>
                  <a:rPr lang="es-419" dirty="0" smtClean="0"/>
                  <a:t>Integrado con Office 365</a:t>
                </a:r>
                <a:endParaRPr lang="es-419" dirty="0"/>
              </a:p>
            </p:txBody>
          </p:sp>
        </p:grpSp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93800" y="4026891"/>
              <a:ext cx="2105022" cy="1052511"/>
            </a:xfrm>
            <a:prstGeom prst="rect">
              <a:avLst/>
            </a:prstGeom>
          </p:spPr>
        </p:pic>
      </p:grpSp>
      <p:grpSp>
        <p:nvGrpSpPr>
          <p:cNvPr id="24" name="Group 23"/>
          <p:cNvGrpSpPr/>
          <p:nvPr/>
        </p:nvGrpSpPr>
        <p:grpSpPr>
          <a:xfrm>
            <a:off x="379639" y="4228136"/>
            <a:ext cx="5944961" cy="1659530"/>
            <a:chOff x="332695" y="3420969"/>
            <a:chExt cx="5944961" cy="165953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10" name="Group 9"/>
            <p:cNvGrpSpPr/>
            <p:nvPr/>
          </p:nvGrpSpPr>
          <p:grpSpPr>
            <a:xfrm>
              <a:off x="332695" y="3420969"/>
              <a:ext cx="5944961" cy="1659530"/>
              <a:chOff x="962025" y="3345177"/>
              <a:chExt cx="5944961" cy="1659530"/>
            </a:xfrm>
          </p:grpSpPr>
          <p:sp>
            <p:nvSpPr>
              <p:cNvPr id="11" name="Rectangle 10"/>
              <p:cNvSpPr/>
              <p:nvPr/>
            </p:nvSpPr>
            <p:spPr>
              <a:xfrm>
                <a:off x="962025" y="3345177"/>
                <a:ext cx="5944961" cy="165953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 dirty="0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1111704" y="3521074"/>
                <a:ext cx="3623582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419" b="1" dirty="0" smtClean="0">
                    <a:solidFill>
                      <a:schemeClr val="accent5"/>
                    </a:solidFill>
                  </a:rPr>
                  <a:t>Virtual Networks</a:t>
                </a:r>
              </a:p>
              <a:p>
                <a:pPr marL="285750" indent="-285750">
                  <a:buFontTx/>
                  <a:buChar char="-"/>
                </a:pPr>
                <a:r>
                  <a:rPr lang="es-419" dirty="0" smtClean="0"/>
                  <a:t>Para uso </a:t>
                </a:r>
                <a:r>
                  <a:rPr lang="es-419" dirty="0" err="1" smtClean="0"/>
                  <a:t>OnPremises</a:t>
                </a:r>
                <a:r>
                  <a:rPr lang="es-419" dirty="0" smtClean="0"/>
                  <a:t> / en la nube</a:t>
                </a:r>
              </a:p>
              <a:p>
                <a:pPr marL="285750" indent="-285750">
                  <a:buFontTx/>
                  <a:buChar char="-"/>
                </a:pPr>
                <a:r>
                  <a:rPr lang="es-419" dirty="0" smtClean="0"/>
                  <a:t>Creación de sistemas híbridos</a:t>
                </a:r>
              </a:p>
              <a:p>
                <a:pPr marL="285750" indent="-285750">
                  <a:buFontTx/>
                  <a:buChar char="-"/>
                </a:pPr>
                <a:r>
                  <a:rPr lang="es-419" dirty="0" smtClean="0"/>
                  <a:t>Integrado con Office 365</a:t>
                </a:r>
                <a:endParaRPr lang="es-419" dirty="0"/>
              </a:p>
            </p:txBody>
          </p:sp>
        </p:grpSp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05273" y="3737291"/>
              <a:ext cx="2047875" cy="1095375"/>
            </a:xfrm>
            <a:prstGeom prst="rect">
              <a:avLst/>
            </a:prstGeom>
          </p:spPr>
        </p:pic>
      </p:grpSp>
      <p:grpSp>
        <p:nvGrpSpPr>
          <p:cNvPr id="32" name="Group 31"/>
          <p:cNvGrpSpPr/>
          <p:nvPr/>
        </p:nvGrpSpPr>
        <p:grpSpPr>
          <a:xfrm>
            <a:off x="5587092" y="4494959"/>
            <a:ext cx="5944961" cy="1659530"/>
            <a:chOff x="5587092" y="3898973"/>
            <a:chExt cx="5944961" cy="165953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27" name="Group 26"/>
            <p:cNvGrpSpPr/>
            <p:nvPr/>
          </p:nvGrpSpPr>
          <p:grpSpPr>
            <a:xfrm>
              <a:off x="5587092" y="3898973"/>
              <a:ext cx="5944961" cy="1659530"/>
              <a:chOff x="962025" y="3345177"/>
              <a:chExt cx="5944961" cy="1659530"/>
            </a:xfrm>
          </p:grpSpPr>
          <p:sp>
            <p:nvSpPr>
              <p:cNvPr id="29" name="Rectangle 28"/>
              <p:cNvSpPr/>
              <p:nvPr/>
            </p:nvSpPr>
            <p:spPr>
              <a:xfrm>
                <a:off x="962025" y="3345177"/>
                <a:ext cx="5944961" cy="165953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 dirty="0"/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1111704" y="3521074"/>
                <a:ext cx="3623582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419" b="1" dirty="0" err="1" smtClean="0">
                    <a:solidFill>
                      <a:schemeClr val="accent5"/>
                    </a:solidFill>
                  </a:rPr>
                  <a:t>Traffic</a:t>
                </a:r>
                <a:r>
                  <a:rPr lang="es-419" b="1" dirty="0" smtClean="0">
                    <a:solidFill>
                      <a:schemeClr val="accent5"/>
                    </a:solidFill>
                  </a:rPr>
                  <a:t> Manager</a:t>
                </a:r>
              </a:p>
              <a:p>
                <a:r>
                  <a:rPr lang="es-419" b="1" dirty="0" smtClean="0">
                    <a:solidFill>
                      <a:schemeClr val="accent5"/>
                    </a:solidFill>
                  </a:rPr>
                  <a:t>Load </a:t>
                </a:r>
                <a:r>
                  <a:rPr lang="es-419" b="1" dirty="0" err="1" smtClean="0">
                    <a:solidFill>
                      <a:schemeClr val="accent5"/>
                    </a:solidFill>
                  </a:rPr>
                  <a:t>Balancer</a:t>
                </a:r>
                <a:endParaRPr lang="es-419" b="1" dirty="0" smtClean="0">
                  <a:solidFill>
                    <a:schemeClr val="accent5"/>
                  </a:solidFill>
                </a:endParaRPr>
              </a:p>
              <a:p>
                <a:r>
                  <a:rPr lang="es-419" b="1" dirty="0" smtClean="0">
                    <a:solidFill>
                      <a:schemeClr val="accent5"/>
                    </a:solidFill>
                  </a:rPr>
                  <a:t>DNS</a:t>
                </a:r>
              </a:p>
              <a:p>
                <a:r>
                  <a:rPr lang="es-419" b="1" dirty="0" smtClean="0">
                    <a:solidFill>
                      <a:schemeClr val="accent5"/>
                    </a:solidFill>
                  </a:rPr>
                  <a:t>VPN Gateway</a:t>
                </a:r>
              </a:p>
            </p:txBody>
          </p:sp>
        </p:grpSp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41328" y="4291555"/>
              <a:ext cx="1809750" cy="10001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984475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s-419" dirty="0">
                <a:solidFill>
                  <a:schemeClr val="bg1"/>
                </a:solidFill>
              </a:rPr>
              <a:t>SharePoint y Azure </a:t>
            </a:r>
            <a:r>
              <a:rPr lang="es-419" dirty="0" err="1">
                <a:solidFill>
                  <a:schemeClr val="bg1"/>
                </a:solidFill>
              </a:rPr>
              <a:t>IaaS</a:t>
            </a:r>
            <a:endParaRPr lang="es-419" dirty="0">
              <a:solidFill>
                <a:schemeClr val="bg1"/>
              </a:solidFill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616403" y="1917650"/>
            <a:ext cx="5959248" cy="1659530"/>
            <a:chOff x="616403" y="1917650"/>
            <a:chExt cx="5959248" cy="165953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5" name="Group 4"/>
            <p:cNvGrpSpPr/>
            <p:nvPr/>
          </p:nvGrpSpPr>
          <p:grpSpPr>
            <a:xfrm>
              <a:off x="616403" y="1917650"/>
              <a:ext cx="5944961" cy="1659530"/>
              <a:chOff x="962025" y="3345177"/>
              <a:chExt cx="5944961" cy="1659530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962025" y="3345177"/>
                <a:ext cx="5944961" cy="165953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 dirty="0"/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1111704" y="3431270"/>
                <a:ext cx="3623582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419" b="1" dirty="0" err="1" smtClean="0">
                    <a:solidFill>
                      <a:schemeClr val="accent5"/>
                    </a:solidFill>
                  </a:rPr>
                  <a:t>Service</a:t>
                </a:r>
                <a:r>
                  <a:rPr lang="es-419" b="1" dirty="0" smtClean="0">
                    <a:solidFill>
                      <a:schemeClr val="accent5"/>
                    </a:solidFill>
                  </a:rPr>
                  <a:t> Bus</a:t>
                </a:r>
              </a:p>
              <a:p>
                <a:pPr marL="285750" indent="-285750">
                  <a:buFontTx/>
                  <a:buChar char="-"/>
                </a:pPr>
                <a:r>
                  <a:rPr lang="es-419" dirty="0" smtClean="0"/>
                  <a:t>Conecta aplicaciones </a:t>
                </a:r>
                <a:r>
                  <a:rPr lang="es-419" dirty="0" err="1" smtClean="0"/>
                  <a:t>OnPremises</a:t>
                </a:r>
                <a:r>
                  <a:rPr lang="es-419" dirty="0" smtClean="0"/>
                  <a:t> / en la nube</a:t>
                </a:r>
              </a:p>
              <a:p>
                <a:pPr marL="285750" indent="-285750">
                  <a:buFontTx/>
                  <a:buChar char="-"/>
                </a:pPr>
                <a:r>
                  <a:rPr lang="es-419" dirty="0" smtClean="0"/>
                  <a:t>Para desacoplar aplicaciones</a:t>
                </a:r>
              </a:p>
              <a:p>
                <a:pPr marL="285750" indent="-285750">
                  <a:buFontTx/>
                  <a:buChar char="-"/>
                </a:pPr>
                <a:r>
                  <a:rPr lang="es-419" dirty="0" smtClean="0"/>
                  <a:t>Funciona con </a:t>
                </a:r>
                <a:r>
                  <a:rPr lang="es-419" dirty="0" err="1" smtClean="0"/>
                  <a:t>networks</a:t>
                </a:r>
                <a:r>
                  <a:rPr lang="es-419" dirty="0" smtClean="0"/>
                  <a:t> existentes</a:t>
                </a:r>
                <a:endParaRPr lang="es-419" dirty="0"/>
              </a:p>
            </p:txBody>
          </p:sp>
        </p:grp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32526" y="2053180"/>
              <a:ext cx="2143125" cy="1524000"/>
            </a:xfrm>
            <a:prstGeom prst="rect">
              <a:avLst/>
            </a:prstGeom>
          </p:spPr>
        </p:pic>
      </p:grpSp>
      <p:grpSp>
        <p:nvGrpSpPr>
          <p:cNvPr id="3" name="Group 2"/>
          <p:cNvGrpSpPr/>
          <p:nvPr/>
        </p:nvGrpSpPr>
        <p:grpSpPr>
          <a:xfrm>
            <a:off x="5832701" y="2494317"/>
            <a:ext cx="5944961" cy="1659530"/>
            <a:chOff x="5832701" y="2494317"/>
            <a:chExt cx="5944961" cy="1659530"/>
          </a:xfrm>
        </p:grpSpPr>
        <p:grpSp>
          <p:nvGrpSpPr>
            <p:cNvPr id="12" name="Group 11"/>
            <p:cNvGrpSpPr/>
            <p:nvPr/>
          </p:nvGrpSpPr>
          <p:grpSpPr>
            <a:xfrm>
              <a:off x="5832701" y="2494317"/>
              <a:ext cx="5944961" cy="1659530"/>
              <a:chOff x="962025" y="3345177"/>
              <a:chExt cx="5944961" cy="1659530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4" name="Rectangle 13"/>
              <p:cNvSpPr/>
              <p:nvPr/>
            </p:nvSpPr>
            <p:spPr>
              <a:xfrm>
                <a:off x="962025" y="3345177"/>
                <a:ext cx="5944961" cy="165953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 dirty="0"/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1111704" y="3521074"/>
                <a:ext cx="3623582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419" b="1" dirty="0" err="1" smtClean="0">
                    <a:solidFill>
                      <a:schemeClr val="accent5"/>
                    </a:solidFill>
                  </a:rPr>
                  <a:t>Backup</a:t>
                </a:r>
                <a:endParaRPr lang="es-419" b="1" dirty="0" smtClean="0">
                  <a:solidFill>
                    <a:schemeClr val="accent5"/>
                  </a:solidFill>
                </a:endParaRPr>
              </a:p>
              <a:p>
                <a:pPr marL="285750" indent="-285750">
                  <a:buFontTx/>
                  <a:buChar char="-"/>
                </a:pPr>
                <a:r>
                  <a:rPr lang="es-419" dirty="0" err="1" smtClean="0"/>
                  <a:t>OnPremises</a:t>
                </a:r>
                <a:r>
                  <a:rPr lang="es-419" dirty="0" smtClean="0"/>
                  <a:t> / en la nube</a:t>
                </a:r>
              </a:p>
              <a:p>
                <a:pPr marL="285750" indent="-285750">
                  <a:buFontTx/>
                  <a:buChar char="-"/>
                </a:pPr>
                <a:r>
                  <a:rPr lang="es-419" dirty="0" smtClean="0"/>
                  <a:t>Geo-redundante</a:t>
                </a:r>
              </a:p>
              <a:p>
                <a:pPr marL="285750" indent="-285750">
                  <a:buFontTx/>
                  <a:buChar char="-"/>
                </a:pPr>
                <a:r>
                  <a:rPr lang="es-419" dirty="0" smtClean="0"/>
                  <a:t>Hasta 99 años de retención</a:t>
                </a:r>
                <a:endParaRPr lang="es-419" dirty="0"/>
              </a:p>
            </p:txBody>
          </p:sp>
        </p:grpSp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58391" y="2903124"/>
              <a:ext cx="1990658" cy="979404"/>
            </a:xfrm>
            <a:prstGeom prst="rect">
              <a:avLst/>
            </a:prstGeom>
          </p:spPr>
        </p:pic>
      </p:grpSp>
      <p:grpSp>
        <p:nvGrpSpPr>
          <p:cNvPr id="23" name="Group 22"/>
          <p:cNvGrpSpPr/>
          <p:nvPr/>
        </p:nvGrpSpPr>
        <p:grpSpPr>
          <a:xfrm>
            <a:off x="3009899" y="4479057"/>
            <a:ext cx="5944961" cy="1659530"/>
            <a:chOff x="602116" y="4364757"/>
            <a:chExt cx="5944961" cy="165953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18" name="Group 17"/>
            <p:cNvGrpSpPr/>
            <p:nvPr/>
          </p:nvGrpSpPr>
          <p:grpSpPr>
            <a:xfrm>
              <a:off x="602116" y="4364757"/>
              <a:ext cx="5944961" cy="1659530"/>
              <a:chOff x="962025" y="3345177"/>
              <a:chExt cx="5944961" cy="1659530"/>
            </a:xfrm>
          </p:grpSpPr>
          <p:sp>
            <p:nvSpPr>
              <p:cNvPr id="20" name="Rectangle 19"/>
              <p:cNvSpPr/>
              <p:nvPr/>
            </p:nvSpPr>
            <p:spPr>
              <a:xfrm>
                <a:off x="962025" y="3345177"/>
                <a:ext cx="5944961" cy="165953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 dirty="0"/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1111704" y="3431270"/>
                <a:ext cx="3623582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419" b="1" dirty="0" smtClean="0">
                    <a:solidFill>
                      <a:schemeClr val="accent5"/>
                    </a:solidFill>
                  </a:rPr>
                  <a:t>Azure </a:t>
                </a:r>
                <a:r>
                  <a:rPr lang="es-419" b="1" dirty="0" err="1" smtClean="0">
                    <a:solidFill>
                      <a:schemeClr val="accent5"/>
                    </a:solidFill>
                  </a:rPr>
                  <a:t>Site</a:t>
                </a:r>
                <a:r>
                  <a:rPr lang="es-419" b="1" dirty="0" smtClean="0">
                    <a:solidFill>
                      <a:schemeClr val="accent5"/>
                    </a:solidFill>
                  </a:rPr>
                  <a:t> </a:t>
                </a:r>
                <a:r>
                  <a:rPr lang="es-419" b="1" dirty="0" err="1" smtClean="0">
                    <a:solidFill>
                      <a:schemeClr val="accent5"/>
                    </a:solidFill>
                  </a:rPr>
                  <a:t>Recovery</a:t>
                </a:r>
                <a:endParaRPr lang="es-419" b="1" dirty="0" smtClean="0">
                  <a:solidFill>
                    <a:schemeClr val="accent5"/>
                  </a:solidFill>
                </a:endParaRPr>
              </a:p>
              <a:p>
                <a:pPr marL="285750" indent="-285750">
                  <a:buFontTx/>
                  <a:buChar char="-"/>
                </a:pPr>
                <a:r>
                  <a:rPr lang="es-419" dirty="0" err="1" smtClean="0"/>
                  <a:t>OnPremises</a:t>
                </a:r>
                <a:r>
                  <a:rPr lang="es-419" dirty="0" smtClean="0"/>
                  <a:t> </a:t>
                </a:r>
                <a:r>
                  <a:rPr lang="es-419" dirty="0" err="1" smtClean="0"/>
                  <a:t>Hyper</a:t>
                </a:r>
                <a:r>
                  <a:rPr lang="es-419" dirty="0" smtClean="0"/>
                  <a:t>-V a Azure</a:t>
                </a:r>
              </a:p>
              <a:p>
                <a:pPr marL="285750" indent="-285750">
                  <a:buFontTx/>
                  <a:buChar char="-"/>
                </a:pPr>
                <a:r>
                  <a:rPr lang="es-419" dirty="0" err="1" smtClean="0"/>
                  <a:t>OnPremises</a:t>
                </a:r>
                <a:r>
                  <a:rPr lang="es-419" dirty="0" smtClean="0"/>
                  <a:t> Virtual Machine a </a:t>
                </a:r>
                <a:r>
                  <a:rPr lang="es-419" dirty="0" err="1" smtClean="0"/>
                  <a:t>OnPremises</a:t>
                </a:r>
                <a:r>
                  <a:rPr lang="es-419" dirty="0" smtClean="0"/>
                  <a:t> VM</a:t>
                </a:r>
              </a:p>
              <a:p>
                <a:pPr marL="285750" indent="-285750">
                  <a:buFontTx/>
                  <a:buChar char="-"/>
                </a:pPr>
                <a:r>
                  <a:rPr lang="es-419" dirty="0" err="1" smtClean="0"/>
                  <a:t>OnPremises</a:t>
                </a:r>
                <a:r>
                  <a:rPr lang="es-419" dirty="0" smtClean="0"/>
                  <a:t> VM a Azure VM</a:t>
                </a:r>
                <a:endParaRPr lang="es-419" dirty="0"/>
              </a:p>
            </p:txBody>
          </p:sp>
        </p:grpSp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68950" y="4521403"/>
              <a:ext cx="1670276" cy="13362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067412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s-419" dirty="0" smtClean="0">
                <a:solidFill>
                  <a:schemeClr val="bg1"/>
                </a:solidFill>
              </a:rPr>
              <a:t>SharePoint y Azure </a:t>
            </a:r>
            <a:r>
              <a:rPr lang="es-419" dirty="0" err="1" smtClean="0">
                <a:solidFill>
                  <a:schemeClr val="bg1"/>
                </a:solidFill>
              </a:rPr>
              <a:t>IaaS</a:t>
            </a:r>
            <a:endParaRPr lang="es-419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0509" y="1510394"/>
            <a:ext cx="3165058" cy="397600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8218" y="3662912"/>
            <a:ext cx="4643503" cy="2987346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4" name="Group 13"/>
          <p:cNvGrpSpPr/>
          <p:nvPr/>
        </p:nvGrpSpPr>
        <p:grpSpPr>
          <a:xfrm>
            <a:off x="455738" y="1771651"/>
            <a:ext cx="5944961" cy="1659530"/>
            <a:chOff x="5832702" y="4786578"/>
            <a:chExt cx="5944961" cy="165953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17" name="Group 16"/>
            <p:cNvGrpSpPr/>
            <p:nvPr/>
          </p:nvGrpSpPr>
          <p:grpSpPr>
            <a:xfrm>
              <a:off x="5832702" y="4786578"/>
              <a:ext cx="5944961" cy="1659530"/>
              <a:chOff x="962025" y="3345177"/>
              <a:chExt cx="5944961" cy="1659530"/>
            </a:xfrm>
          </p:grpSpPr>
          <p:sp>
            <p:nvSpPr>
              <p:cNvPr id="19" name="Rectangle 18"/>
              <p:cNvSpPr/>
              <p:nvPr/>
            </p:nvSpPr>
            <p:spPr>
              <a:xfrm>
                <a:off x="962025" y="3345177"/>
                <a:ext cx="5944961" cy="165953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 dirty="0"/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1111704" y="3431270"/>
                <a:ext cx="3623582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419" b="1" dirty="0" smtClean="0">
                    <a:solidFill>
                      <a:schemeClr val="accent5"/>
                    </a:solidFill>
                  </a:rPr>
                  <a:t>Azure Virtual Machine</a:t>
                </a:r>
              </a:p>
              <a:p>
                <a:pPr marL="285750" indent="-285750">
                  <a:buFontTx/>
                  <a:buChar char="-"/>
                </a:pPr>
                <a:r>
                  <a:rPr lang="es-419" dirty="0" smtClean="0"/>
                  <a:t>Escalable 1 a 1000 VM</a:t>
                </a:r>
              </a:p>
              <a:p>
                <a:pPr marL="285750" indent="-285750">
                  <a:buFontTx/>
                  <a:buChar char="-"/>
                </a:pPr>
                <a:r>
                  <a:rPr lang="es-419" dirty="0" smtClean="0"/>
                  <a:t>Hibridas </a:t>
                </a:r>
                <a:r>
                  <a:rPr lang="es-419" dirty="0" err="1" smtClean="0"/>
                  <a:t>OnPrem</a:t>
                </a:r>
                <a:r>
                  <a:rPr lang="es-419" dirty="0" smtClean="0"/>
                  <a:t> / nube</a:t>
                </a:r>
              </a:p>
              <a:p>
                <a:pPr marL="285750" indent="-285750">
                  <a:buFontTx/>
                  <a:buChar char="-"/>
                </a:pPr>
                <a:r>
                  <a:rPr lang="es-419" dirty="0" smtClean="0"/>
                  <a:t>Network, load </a:t>
                </a:r>
                <a:r>
                  <a:rPr lang="es-419" dirty="0" err="1" smtClean="0"/>
                  <a:t>balancing</a:t>
                </a:r>
                <a:r>
                  <a:rPr lang="es-419" dirty="0" smtClean="0"/>
                  <a:t>, etc.</a:t>
                </a:r>
                <a:endParaRPr lang="es-419" dirty="0"/>
              </a:p>
            </p:txBody>
          </p:sp>
        </p:grpSp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08570" y="4803201"/>
              <a:ext cx="973162" cy="973162"/>
            </a:xfrm>
            <a:prstGeom prst="rect">
              <a:avLst/>
            </a:prstGeom>
          </p:spPr>
        </p:pic>
      </p:grpSp>
      <p:pic>
        <p:nvPicPr>
          <p:cNvPr id="21" name="Picture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5027" y="2003382"/>
            <a:ext cx="1395413" cy="1196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2131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s-419" dirty="0">
                <a:solidFill>
                  <a:schemeClr val="bg1"/>
                </a:solidFill>
              </a:rPr>
              <a:t>SharePoint y Azure </a:t>
            </a:r>
            <a:r>
              <a:rPr lang="es-419" dirty="0" err="1">
                <a:solidFill>
                  <a:schemeClr val="bg1"/>
                </a:solidFill>
              </a:rPr>
              <a:t>IaaS</a:t>
            </a:r>
            <a:endParaRPr lang="es-419" dirty="0">
              <a:solidFill>
                <a:schemeClr val="bg1"/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280988" y="1690688"/>
            <a:ext cx="5944961" cy="1659530"/>
            <a:chOff x="5832702" y="4786578"/>
            <a:chExt cx="5944961" cy="165953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5" name="Group 4"/>
            <p:cNvGrpSpPr/>
            <p:nvPr/>
          </p:nvGrpSpPr>
          <p:grpSpPr>
            <a:xfrm>
              <a:off x="5832702" y="4786578"/>
              <a:ext cx="5944961" cy="1659530"/>
              <a:chOff x="5832702" y="4786578"/>
              <a:chExt cx="5944961" cy="165953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5832702" y="4786578"/>
                <a:ext cx="5944961" cy="1659530"/>
                <a:chOff x="962025" y="3345177"/>
                <a:chExt cx="5944961" cy="1659530"/>
              </a:xfrm>
            </p:grpSpPr>
            <p:sp>
              <p:nvSpPr>
                <p:cNvPr id="9" name="Rectangle 8"/>
                <p:cNvSpPr/>
                <p:nvPr/>
              </p:nvSpPr>
              <p:spPr>
                <a:xfrm>
                  <a:off x="962025" y="3345177"/>
                  <a:ext cx="5944961" cy="1659530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419" dirty="0"/>
                </a:p>
              </p:txBody>
            </p:sp>
            <p:sp>
              <p:nvSpPr>
                <p:cNvPr id="10" name="TextBox 9"/>
                <p:cNvSpPr txBox="1"/>
                <p:nvPr/>
              </p:nvSpPr>
              <p:spPr>
                <a:xfrm>
                  <a:off x="1111704" y="3431270"/>
                  <a:ext cx="3623582" cy="120032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s-419" b="1" dirty="0" err="1" smtClean="0">
                      <a:solidFill>
                        <a:schemeClr val="accent5"/>
                      </a:solidFill>
                    </a:rPr>
                    <a:t>Operational</a:t>
                  </a:r>
                  <a:r>
                    <a:rPr lang="es-419" b="1" dirty="0" smtClean="0">
                      <a:solidFill>
                        <a:schemeClr val="accent5"/>
                      </a:solidFill>
                    </a:rPr>
                    <a:t> </a:t>
                  </a:r>
                  <a:r>
                    <a:rPr lang="es-419" b="1" dirty="0" err="1" smtClean="0">
                      <a:solidFill>
                        <a:schemeClr val="accent5"/>
                      </a:solidFill>
                    </a:rPr>
                    <a:t>Insights</a:t>
                  </a:r>
                  <a:endParaRPr lang="es-419" b="1" dirty="0" smtClean="0">
                    <a:solidFill>
                      <a:schemeClr val="accent5"/>
                    </a:solidFill>
                  </a:endParaRPr>
                </a:p>
                <a:p>
                  <a:pPr marL="285750" indent="-285750">
                    <a:buFontTx/>
                    <a:buChar char="-"/>
                  </a:pPr>
                  <a:r>
                    <a:rPr lang="es-419" dirty="0" smtClean="0"/>
                    <a:t>Monitoreo de hardware</a:t>
                  </a:r>
                </a:p>
                <a:p>
                  <a:pPr marL="285750" indent="-285750">
                    <a:buFontTx/>
                    <a:buChar char="-"/>
                  </a:pPr>
                  <a:r>
                    <a:rPr lang="es-419" dirty="0" err="1" smtClean="0"/>
                    <a:t>OnPremises</a:t>
                  </a:r>
                  <a:r>
                    <a:rPr lang="es-419" dirty="0" smtClean="0"/>
                    <a:t> / en la nube</a:t>
                  </a:r>
                </a:p>
                <a:p>
                  <a:pPr marL="285750" indent="-285750">
                    <a:buFontTx/>
                    <a:buChar char="-"/>
                  </a:pPr>
                  <a:r>
                    <a:rPr lang="es-419" dirty="0" smtClean="0"/>
                    <a:t>Parcheo. Manejo de capacidad</a:t>
                  </a:r>
                  <a:endParaRPr lang="es-419" dirty="0"/>
                </a:p>
              </p:txBody>
            </p:sp>
          </p:grpSp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976757" y="4986154"/>
                <a:ext cx="1755319" cy="1222454"/>
              </a:xfrm>
              <a:prstGeom prst="rect">
                <a:avLst/>
              </a:prstGeom>
            </p:spPr>
          </p:pic>
        </p:grp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72599" y="4847972"/>
              <a:ext cx="973162" cy="973162"/>
            </a:xfrm>
            <a:prstGeom prst="rect">
              <a:avLst/>
            </a:prstGeom>
          </p:spPr>
        </p:pic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9429" y="4323375"/>
            <a:ext cx="5921106" cy="2180091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1664" y="2376945"/>
            <a:ext cx="5253485" cy="2931469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034866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s-419" dirty="0">
                <a:solidFill>
                  <a:schemeClr val="bg1"/>
                </a:solidFill>
              </a:rPr>
              <a:t>SharePoint y Azure </a:t>
            </a:r>
            <a:r>
              <a:rPr lang="es-419" dirty="0" err="1">
                <a:solidFill>
                  <a:schemeClr val="bg1"/>
                </a:solidFill>
              </a:rPr>
              <a:t>IaaS</a:t>
            </a:r>
            <a:endParaRPr lang="es-419" dirty="0">
              <a:solidFill>
                <a:schemeClr val="bg1"/>
              </a:solidFill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280988" y="1690688"/>
            <a:ext cx="5944961" cy="1659530"/>
            <a:chOff x="280988" y="1690688"/>
            <a:chExt cx="5944961" cy="1659530"/>
          </a:xfrm>
        </p:grpSpPr>
        <p:grpSp>
          <p:nvGrpSpPr>
            <p:cNvPr id="4" name="Group 3"/>
            <p:cNvGrpSpPr/>
            <p:nvPr/>
          </p:nvGrpSpPr>
          <p:grpSpPr>
            <a:xfrm>
              <a:off x="280988" y="1690688"/>
              <a:ext cx="5944961" cy="1659530"/>
              <a:chOff x="5832702" y="4786578"/>
              <a:chExt cx="5944961" cy="1659530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7" name="Group 6"/>
              <p:cNvGrpSpPr/>
              <p:nvPr/>
            </p:nvGrpSpPr>
            <p:grpSpPr>
              <a:xfrm>
                <a:off x="5832702" y="4786578"/>
                <a:ext cx="5944961" cy="1659530"/>
                <a:chOff x="962025" y="3345177"/>
                <a:chExt cx="5944961" cy="1659530"/>
              </a:xfrm>
            </p:grpSpPr>
            <p:sp>
              <p:nvSpPr>
                <p:cNvPr id="9" name="Rectangle 8"/>
                <p:cNvSpPr/>
                <p:nvPr/>
              </p:nvSpPr>
              <p:spPr>
                <a:xfrm>
                  <a:off x="962025" y="3345177"/>
                  <a:ext cx="5944961" cy="1659530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419" dirty="0"/>
                </a:p>
              </p:txBody>
            </p:sp>
            <p:sp>
              <p:nvSpPr>
                <p:cNvPr id="10" name="TextBox 9"/>
                <p:cNvSpPr txBox="1"/>
                <p:nvPr/>
              </p:nvSpPr>
              <p:spPr>
                <a:xfrm>
                  <a:off x="1111704" y="3431270"/>
                  <a:ext cx="3623582" cy="120032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s-419" b="1" dirty="0" err="1" smtClean="0">
                      <a:solidFill>
                        <a:schemeClr val="accent5"/>
                      </a:solidFill>
                    </a:rPr>
                    <a:t>Logic</a:t>
                  </a:r>
                  <a:r>
                    <a:rPr lang="es-419" b="1" dirty="0" smtClean="0">
                      <a:solidFill>
                        <a:schemeClr val="accent5"/>
                      </a:solidFill>
                    </a:rPr>
                    <a:t> Apps</a:t>
                  </a:r>
                </a:p>
                <a:p>
                  <a:pPr marL="285750" indent="-285750">
                    <a:buFontTx/>
                    <a:buChar char="-"/>
                  </a:pPr>
                  <a:r>
                    <a:rPr lang="es-419" dirty="0" smtClean="0"/>
                    <a:t>Automatización de procesos</a:t>
                  </a:r>
                </a:p>
                <a:p>
                  <a:pPr marL="285750" indent="-285750">
                    <a:buFontTx/>
                    <a:buChar char="-"/>
                  </a:pPr>
                  <a:r>
                    <a:rPr lang="es-419" dirty="0" smtClean="0"/>
                    <a:t>Integración con aplicaciones</a:t>
                  </a:r>
                </a:p>
                <a:p>
                  <a:pPr marL="285750" indent="-285750">
                    <a:buFontTx/>
                    <a:buChar char="-"/>
                  </a:pPr>
                  <a:r>
                    <a:rPr lang="es-419" dirty="0" smtClean="0"/>
                    <a:t>Conector con SP OnPremises</a:t>
                  </a:r>
                  <a:endParaRPr lang="es-419" dirty="0"/>
                </a:p>
              </p:txBody>
            </p:sp>
          </p:grpSp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080817" y="4847972"/>
                <a:ext cx="973162" cy="973162"/>
              </a:xfrm>
              <a:prstGeom prst="rect">
                <a:avLst/>
              </a:prstGeom>
            </p:spPr>
          </p:pic>
        </p:grpSp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82192" y="1988230"/>
              <a:ext cx="1583871" cy="1022349"/>
            </a:xfrm>
            <a:prstGeom prst="rect">
              <a:avLst/>
            </a:prstGeom>
          </p:spPr>
        </p:pic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6750" y="2238663"/>
            <a:ext cx="4870700" cy="4076910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29103" y="4098818"/>
            <a:ext cx="3380013" cy="2448251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026256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s-419" dirty="0" smtClean="0">
                <a:solidFill>
                  <a:schemeClr val="bg1"/>
                </a:solidFill>
              </a:rPr>
              <a:t>SharePoint y Azure </a:t>
            </a:r>
            <a:r>
              <a:rPr lang="es-419" dirty="0" err="1" smtClean="0">
                <a:solidFill>
                  <a:schemeClr val="bg1"/>
                </a:solidFill>
              </a:rPr>
              <a:t>SaaS</a:t>
            </a:r>
            <a:endParaRPr lang="es-419" dirty="0">
              <a:solidFill>
                <a:schemeClr val="bg1"/>
              </a:solidFill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3034262" y="4396555"/>
            <a:ext cx="5944961" cy="1659530"/>
            <a:chOff x="616403" y="1917650"/>
            <a:chExt cx="5944961" cy="1659530"/>
          </a:xfrm>
        </p:grpSpPr>
        <p:grpSp>
          <p:nvGrpSpPr>
            <p:cNvPr id="5" name="Group 4"/>
            <p:cNvGrpSpPr/>
            <p:nvPr/>
          </p:nvGrpSpPr>
          <p:grpSpPr>
            <a:xfrm>
              <a:off x="616403" y="1917650"/>
              <a:ext cx="5944961" cy="1659530"/>
              <a:chOff x="962025" y="3345177"/>
              <a:chExt cx="5944961" cy="1659530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962025" y="3345177"/>
                <a:ext cx="5944961" cy="165953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 dirty="0"/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1111704" y="3431270"/>
                <a:ext cx="3623582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419" b="1" dirty="0" smtClean="0">
                    <a:solidFill>
                      <a:schemeClr val="accent5"/>
                    </a:solidFill>
                  </a:rPr>
                  <a:t>API Management</a:t>
                </a:r>
              </a:p>
              <a:p>
                <a:pPr marL="285750" indent="-285750">
                  <a:buFontTx/>
                  <a:buChar char="-"/>
                </a:pPr>
                <a:r>
                  <a:rPr lang="es-419" dirty="0" smtClean="0"/>
                  <a:t>Acceso a </a:t>
                </a:r>
                <a:r>
                  <a:rPr lang="es-419" dirty="0" err="1" smtClean="0"/>
                  <a:t>APIs</a:t>
                </a:r>
                <a:r>
                  <a:rPr lang="es-419" dirty="0" smtClean="0"/>
                  <a:t> remotos</a:t>
                </a:r>
              </a:p>
              <a:p>
                <a:pPr marL="285750" indent="-285750">
                  <a:buFontTx/>
                  <a:buChar char="-"/>
                </a:pPr>
                <a:r>
                  <a:rPr lang="es-419" dirty="0" smtClean="0"/>
                  <a:t>Documentación, </a:t>
                </a:r>
                <a:r>
                  <a:rPr lang="es-419" dirty="0" err="1" smtClean="0"/>
                  <a:t>Throttling</a:t>
                </a:r>
                <a:r>
                  <a:rPr lang="es-419" dirty="0" smtClean="0"/>
                  <a:t>, cuotas, monitoreo</a:t>
                </a:r>
              </a:p>
              <a:p>
                <a:pPr marL="285750" indent="-285750">
                  <a:buFontTx/>
                  <a:buChar char="-"/>
                </a:pPr>
                <a:r>
                  <a:rPr lang="es-419" dirty="0" smtClean="0"/>
                  <a:t>JSON y REST a existentes </a:t>
                </a:r>
                <a:r>
                  <a:rPr lang="es-419" dirty="0" err="1" smtClean="0"/>
                  <a:t>APIs</a:t>
                </a:r>
                <a:endParaRPr lang="es-419" dirty="0"/>
              </a:p>
            </p:txBody>
          </p:sp>
        </p:grp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13489" y="2099946"/>
              <a:ext cx="2047875" cy="1381125"/>
            </a:xfrm>
            <a:prstGeom prst="rect">
              <a:avLst/>
            </a:prstGeom>
          </p:spPr>
        </p:pic>
      </p:grpSp>
      <p:grpSp>
        <p:nvGrpSpPr>
          <p:cNvPr id="30" name="Group 29"/>
          <p:cNvGrpSpPr/>
          <p:nvPr/>
        </p:nvGrpSpPr>
        <p:grpSpPr>
          <a:xfrm>
            <a:off x="413527" y="1922986"/>
            <a:ext cx="5944961" cy="1659530"/>
            <a:chOff x="5599339" y="2096181"/>
            <a:chExt cx="5944961" cy="1659530"/>
          </a:xfrm>
        </p:grpSpPr>
        <p:grpSp>
          <p:nvGrpSpPr>
            <p:cNvPr id="31" name="Group 30"/>
            <p:cNvGrpSpPr/>
            <p:nvPr/>
          </p:nvGrpSpPr>
          <p:grpSpPr>
            <a:xfrm>
              <a:off x="5599339" y="2096181"/>
              <a:ext cx="5944961" cy="1659530"/>
              <a:chOff x="962025" y="3345177"/>
              <a:chExt cx="5944961" cy="1659530"/>
            </a:xfrm>
          </p:grpSpPr>
          <p:sp>
            <p:nvSpPr>
              <p:cNvPr id="33" name="Rectangle 32"/>
              <p:cNvSpPr/>
              <p:nvPr/>
            </p:nvSpPr>
            <p:spPr>
              <a:xfrm>
                <a:off x="962025" y="3345177"/>
                <a:ext cx="5944961" cy="165953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 dirty="0"/>
              </a:p>
            </p:txBody>
          </p:sp>
          <p:sp>
            <p:nvSpPr>
              <p:cNvPr id="34" name="TextBox 33"/>
              <p:cNvSpPr txBox="1"/>
              <p:nvPr/>
            </p:nvSpPr>
            <p:spPr>
              <a:xfrm>
                <a:off x="1111703" y="3431270"/>
                <a:ext cx="3920215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419" b="1" dirty="0" smtClean="0">
                    <a:solidFill>
                      <a:schemeClr val="accent5"/>
                    </a:solidFill>
                  </a:rPr>
                  <a:t>BizTalk</a:t>
                </a:r>
              </a:p>
              <a:p>
                <a:pPr marL="285750" indent="-285750">
                  <a:buFontTx/>
                  <a:buChar char="-"/>
                </a:pPr>
                <a:r>
                  <a:rPr lang="es-419" dirty="0" smtClean="0"/>
                  <a:t>Data </a:t>
                </a:r>
                <a:r>
                  <a:rPr lang="es-419" dirty="0" err="1" smtClean="0"/>
                  <a:t>broker</a:t>
                </a:r>
                <a:endParaRPr lang="es-419" dirty="0" smtClean="0"/>
              </a:p>
              <a:p>
                <a:pPr marL="285750" indent="-285750">
                  <a:buFontTx/>
                  <a:buChar char="-"/>
                </a:pPr>
                <a:r>
                  <a:rPr lang="es-419" dirty="0" smtClean="0"/>
                  <a:t>Integración </a:t>
                </a:r>
                <a:r>
                  <a:rPr lang="es-419" dirty="0" err="1" smtClean="0"/>
                  <a:t>OnPrem</a:t>
                </a:r>
                <a:r>
                  <a:rPr lang="es-419" dirty="0" smtClean="0"/>
                  <a:t>/Nube</a:t>
                </a:r>
              </a:p>
              <a:p>
                <a:pPr marL="285750" indent="-285750">
                  <a:buFontTx/>
                  <a:buChar char="-"/>
                </a:pPr>
                <a:r>
                  <a:rPr lang="es-419" dirty="0" smtClean="0">
                    <a:solidFill>
                      <a:srgbClr val="FF0000"/>
                    </a:solidFill>
                  </a:rPr>
                  <a:t>Adaptador para SharePoint</a:t>
                </a:r>
                <a:endParaRPr lang="es-419" dirty="0">
                  <a:solidFill>
                    <a:srgbClr val="FF0000"/>
                  </a:solidFill>
                </a:endParaRPr>
              </a:p>
            </p:txBody>
          </p:sp>
        </p:grpSp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84103" y="2350093"/>
              <a:ext cx="2571750" cy="1000125"/>
            </a:xfrm>
            <a:prstGeom prst="rect">
              <a:avLst/>
            </a:prstGeom>
          </p:spPr>
        </p:pic>
      </p:grpSp>
      <p:grpSp>
        <p:nvGrpSpPr>
          <p:cNvPr id="35" name="Group 34"/>
          <p:cNvGrpSpPr/>
          <p:nvPr/>
        </p:nvGrpSpPr>
        <p:grpSpPr>
          <a:xfrm>
            <a:off x="5479596" y="2415185"/>
            <a:ext cx="5944961" cy="1659530"/>
            <a:chOff x="5683703" y="4924512"/>
            <a:chExt cx="5944961" cy="1659530"/>
          </a:xfrm>
        </p:grpSpPr>
        <p:grpSp>
          <p:nvGrpSpPr>
            <p:cNvPr id="22" name="Group 21"/>
            <p:cNvGrpSpPr/>
            <p:nvPr/>
          </p:nvGrpSpPr>
          <p:grpSpPr>
            <a:xfrm>
              <a:off x="5683703" y="4924512"/>
              <a:ext cx="5944961" cy="1659530"/>
              <a:chOff x="962025" y="3345177"/>
              <a:chExt cx="5944961" cy="1659530"/>
            </a:xfrm>
          </p:grpSpPr>
          <p:sp>
            <p:nvSpPr>
              <p:cNvPr id="23" name="Rectangle 22"/>
              <p:cNvSpPr/>
              <p:nvPr/>
            </p:nvSpPr>
            <p:spPr>
              <a:xfrm>
                <a:off x="962025" y="3345177"/>
                <a:ext cx="5944961" cy="165953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 dirty="0"/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1111703" y="3431270"/>
                <a:ext cx="3920215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419" b="1" dirty="0" err="1" smtClean="0">
                    <a:solidFill>
                      <a:schemeClr val="accent5"/>
                    </a:solidFill>
                  </a:rPr>
                  <a:t>StoreSimple</a:t>
                </a:r>
                <a:endParaRPr lang="es-419" b="1" dirty="0" smtClean="0">
                  <a:solidFill>
                    <a:schemeClr val="accent5"/>
                  </a:solidFill>
                </a:endParaRPr>
              </a:p>
              <a:p>
                <a:pPr marL="285750" indent="-285750">
                  <a:buFontTx/>
                  <a:buChar char="-"/>
                </a:pPr>
                <a:r>
                  <a:rPr lang="es-419" dirty="0" smtClean="0"/>
                  <a:t>Data </a:t>
                </a:r>
                <a:r>
                  <a:rPr lang="es-419" dirty="0" err="1" smtClean="0"/>
                  <a:t>storage</a:t>
                </a:r>
                <a:r>
                  <a:rPr lang="es-419" dirty="0" smtClean="0"/>
                  <a:t> y protección de datos</a:t>
                </a:r>
              </a:p>
              <a:p>
                <a:pPr marL="285750" indent="-285750">
                  <a:buFontTx/>
                  <a:buChar char="-"/>
                </a:pPr>
                <a:r>
                  <a:rPr lang="es-419" dirty="0" err="1" smtClean="0"/>
                  <a:t>Disaster</a:t>
                </a:r>
                <a:r>
                  <a:rPr lang="es-419" dirty="0" smtClean="0"/>
                  <a:t> </a:t>
                </a:r>
                <a:r>
                  <a:rPr lang="es-419" dirty="0" err="1" smtClean="0"/>
                  <a:t>recovery</a:t>
                </a:r>
                <a:endParaRPr lang="es-419" dirty="0" smtClean="0"/>
              </a:p>
              <a:p>
                <a:pPr marL="285750" indent="-285750">
                  <a:buFontTx/>
                  <a:buChar char="-"/>
                </a:pPr>
                <a:r>
                  <a:rPr lang="es-419" dirty="0" smtClean="0"/>
                  <a:t>Reduce costos hasta 60%</a:t>
                </a:r>
              </a:p>
              <a:p>
                <a:pPr marL="285750" indent="-285750">
                  <a:buFontTx/>
                  <a:buChar char="-"/>
                </a:pPr>
                <a:r>
                  <a:rPr lang="es-419" dirty="0" smtClean="0">
                    <a:solidFill>
                      <a:srgbClr val="FF0000"/>
                    </a:solidFill>
                  </a:rPr>
                  <a:t>Adaptador RBS SharePoint</a:t>
                </a:r>
                <a:endParaRPr lang="es-419" dirty="0">
                  <a:solidFill>
                    <a:srgbClr val="FF0000"/>
                  </a:solidFill>
                </a:endParaRPr>
              </a:p>
            </p:txBody>
          </p:sp>
        </p:grpSp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68860" y="5231487"/>
              <a:ext cx="2080190" cy="97891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612425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s-419" dirty="0" smtClean="0">
                <a:solidFill>
                  <a:schemeClr val="bg1"/>
                </a:solidFill>
              </a:rPr>
              <a:t>SharePoint y Azure </a:t>
            </a:r>
            <a:r>
              <a:rPr lang="es-419" dirty="0" err="1" smtClean="0">
                <a:solidFill>
                  <a:schemeClr val="bg1"/>
                </a:solidFill>
              </a:rPr>
              <a:t>SaaS</a:t>
            </a:r>
            <a:endParaRPr lang="es-419" dirty="0">
              <a:solidFill>
                <a:schemeClr val="bg1"/>
              </a:solidFill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352424" y="1560059"/>
            <a:ext cx="5944961" cy="1659530"/>
            <a:chOff x="491217" y="1690688"/>
            <a:chExt cx="5944961" cy="1659530"/>
          </a:xfrm>
        </p:grpSpPr>
        <p:grpSp>
          <p:nvGrpSpPr>
            <p:cNvPr id="13" name="Group 12"/>
            <p:cNvGrpSpPr/>
            <p:nvPr/>
          </p:nvGrpSpPr>
          <p:grpSpPr>
            <a:xfrm>
              <a:off x="491217" y="1690688"/>
              <a:ext cx="5944961" cy="1659530"/>
              <a:chOff x="491217" y="1690688"/>
              <a:chExt cx="5944961" cy="1659530"/>
            </a:xfrm>
          </p:grpSpPr>
          <p:grpSp>
            <p:nvGrpSpPr>
              <p:cNvPr id="4" name="Group 3"/>
              <p:cNvGrpSpPr/>
              <p:nvPr/>
            </p:nvGrpSpPr>
            <p:grpSpPr>
              <a:xfrm>
                <a:off x="491217" y="1690688"/>
                <a:ext cx="5944961" cy="1659530"/>
                <a:chOff x="962025" y="3345177"/>
                <a:chExt cx="5944961" cy="1659530"/>
              </a:xfrm>
            </p:grpSpPr>
            <p:sp>
              <p:nvSpPr>
                <p:cNvPr id="5" name="Rectangle 4"/>
                <p:cNvSpPr/>
                <p:nvPr/>
              </p:nvSpPr>
              <p:spPr>
                <a:xfrm>
                  <a:off x="962025" y="3345177"/>
                  <a:ext cx="5944961" cy="1659530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419" dirty="0"/>
                </a:p>
              </p:txBody>
            </p:sp>
            <p:sp>
              <p:nvSpPr>
                <p:cNvPr id="6" name="TextBox 5"/>
                <p:cNvSpPr txBox="1"/>
                <p:nvPr/>
              </p:nvSpPr>
              <p:spPr>
                <a:xfrm>
                  <a:off x="1111703" y="3431270"/>
                  <a:ext cx="3920215" cy="147732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s-419" b="1" dirty="0" err="1" smtClean="0">
                      <a:solidFill>
                        <a:schemeClr val="accent5"/>
                      </a:solidFill>
                    </a:rPr>
                    <a:t>Application</a:t>
                  </a:r>
                  <a:r>
                    <a:rPr lang="es-419" b="1" dirty="0" smtClean="0">
                      <a:solidFill>
                        <a:schemeClr val="accent5"/>
                      </a:solidFill>
                    </a:rPr>
                    <a:t> </a:t>
                  </a:r>
                  <a:r>
                    <a:rPr lang="es-419" b="1" dirty="0" err="1" smtClean="0">
                      <a:solidFill>
                        <a:schemeClr val="accent5"/>
                      </a:solidFill>
                    </a:rPr>
                    <a:t>Insights</a:t>
                  </a:r>
                  <a:endParaRPr lang="es-419" b="1" dirty="0" smtClean="0">
                    <a:solidFill>
                      <a:schemeClr val="accent5"/>
                    </a:solidFill>
                  </a:endParaRPr>
                </a:p>
                <a:p>
                  <a:pPr marL="285750" indent="-285750">
                    <a:buFontTx/>
                    <a:buChar char="-"/>
                  </a:pPr>
                  <a:r>
                    <a:rPr lang="es-419" dirty="0" smtClean="0"/>
                    <a:t>Detecta problemas en software</a:t>
                  </a:r>
                </a:p>
                <a:p>
                  <a:pPr marL="285750" indent="-285750">
                    <a:buFontTx/>
                    <a:buChar char="-"/>
                  </a:pPr>
                  <a:r>
                    <a:rPr lang="es-419" dirty="0" smtClean="0"/>
                    <a:t>Monitoreo y alertas</a:t>
                  </a:r>
                </a:p>
                <a:p>
                  <a:pPr marL="285750" indent="-285750">
                    <a:buFontTx/>
                    <a:buChar char="-"/>
                  </a:pPr>
                  <a:r>
                    <a:rPr lang="es-419" dirty="0" smtClean="0"/>
                    <a:t>ASP.NET, Java, Web apps y servicios</a:t>
                  </a:r>
                </a:p>
                <a:p>
                  <a:pPr marL="285750" indent="-285750">
                    <a:buFontTx/>
                    <a:buChar char="-"/>
                  </a:pPr>
                  <a:r>
                    <a:rPr lang="es-419" dirty="0" smtClean="0">
                      <a:solidFill>
                        <a:srgbClr val="002060"/>
                      </a:solidFill>
                    </a:rPr>
                    <a:t>Windows móvil, Android, iOS</a:t>
                  </a:r>
                </a:p>
              </p:txBody>
            </p:sp>
          </p:grpSp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92388" y="1820627"/>
                <a:ext cx="1978478" cy="1376333"/>
              </a:xfrm>
              <a:prstGeom prst="rect">
                <a:avLst/>
              </a:prstGeom>
            </p:spPr>
          </p:pic>
        </p:grp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75815" y="1695693"/>
              <a:ext cx="973162" cy="973162"/>
            </a:xfrm>
            <a:prstGeom prst="rect">
              <a:avLst/>
            </a:prstGeom>
          </p:spPr>
        </p:pic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135" y="3389248"/>
            <a:ext cx="4245205" cy="3125015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3" y="4163784"/>
            <a:ext cx="3568559" cy="1869245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97162" y="1851838"/>
            <a:ext cx="4580272" cy="2947872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758925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37360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s-419" dirty="0">
                <a:solidFill>
                  <a:schemeClr val="bg1"/>
                </a:solidFill>
              </a:rPr>
              <a:t>SharePoint y Azure </a:t>
            </a:r>
            <a:r>
              <a:rPr lang="es-419" dirty="0" err="1">
                <a:solidFill>
                  <a:schemeClr val="bg1"/>
                </a:solidFill>
              </a:rPr>
              <a:t>SaaS</a:t>
            </a:r>
            <a:endParaRPr lang="es-419" dirty="0">
              <a:solidFill>
                <a:schemeClr val="bg1"/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507545" y="1703338"/>
            <a:ext cx="5944961" cy="1659530"/>
            <a:chOff x="5683703" y="2323143"/>
            <a:chExt cx="5944961" cy="1659530"/>
          </a:xfrm>
        </p:grpSpPr>
        <p:grpSp>
          <p:nvGrpSpPr>
            <p:cNvPr id="5" name="Group 4"/>
            <p:cNvGrpSpPr/>
            <p:nvPr/>
          </p:nvGrpSpPr>
          <p:grpSpPr>
            <a:xfrm>
              <a:off x="5683703" y="2323143"/>
              <a:ext cx="5944961" cy="1659530"/>
              <a:chOff x="5683703" y="2323143"/>
              <a:chExt cx="5944961" cy="165953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5683703" y="2323143"/>
                <a:ext cx="5944961" cy="1659530"/>
                <a:chOff x="962025" y="3345177"/>
                <a:chExt cx="5944961" cy="1659530"/>
              </a:xfrm>
            </p:grpSpPr>
            <p:sp>
              <p:nvSpPr>
                <p:cNvPr id="9" name="Rectangle 8"/>
                <p:cNvSpPr/>
                <p:nvPr/>
              </p:nvSpPr>
              <p:spPr>
                <a:xfrm>
                  <a:off x="962025" y="3345177"/>
                  <a:ext cx="5944961" cy="1659530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419" dirty="0"/>
                </a:p>
              </p:txBody>
            </p:sp>
            <p:sp>
              <p:nvSpPr>
                <p:cNvPr id="10" name="TextBox 9"/>
                <p:cNvSpPr txBox="1"/>
                <p:nvPr/>
              </p:nvSpPr>
              <p:spPr>
                <a:xfrm>
                  <a:off x="1111704" y="3431270"/>
                  <a:ext cx="3623582" cy="147732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s-419" b="1" dirty="0" smtClean="0">
                      <a:solidFill>
                        <a:schemeClr val="accent5"/>
                      </a:solidFill>
                    </a:rPr>
                    <a:t>Azure SQL</a:t>
                  </a:r>
                </a:p>
                <a:p>
                  <a:pPr marL="285750" indent="-285750">
                    <a:buFontTx/>
                    <a:buChar char="-"/>
                  </a:pPr>
                  <a:r>
                    <a:rPr lang="es-419" dirty="0" smtClean="0"/>
                    <a:t>Escalable a miles de DDBB</a:t>
                  </a:r>
                </a:p>
                <a:p>
                  <a:pPr marL="285750" indent="-285750">
                    <a:buFontTx/>
                    <a:buChar char="-"/>
                  </a:pPr>
                  <a:r>
                    <a:rPr lang="es-419" dirty="0" smtClean="0"/>
                    <a:t>Protección de Data, </a:t>
                  </a:r>
                  <a:r>
                    <a:rPr lang="es-419" dirty="0" err="1" smtClean="0"/>
                    <a:t>auditing</a:t>
                  </a:r>
                  <a:r>
                    <a:rPr lang="es-419" dirty="0" smtClean="0"/>
                    <a:t>, </a:t>
                  </a:r>
                  <a:r>
                    <a:rPr lang="es-419" dirty="0" err="1" smtClean="0"/>
                    <a:t>backup</a:t>
                  </a:r>
                  <a:r>
                    <a:rPr lang="es-419" dirty="0" smtClean="0"/>
                    <a:t>, geo-localizaci</a:t>
                  </a:r>
                  <a:r>
                    <a:rPr lang="es-419" dirty="0"/>
                    <a:t>ó</a:t>
                  </a:r>
                  <a:r>
                    <a:rPr lang="es-419" dirty="0" smtClean="0"/>
                    <a:t>n</a:t>
                  </a:r>
                </a:p>
                <a:p>
                  <a:pPr marL="285750" indent="-285750">
                    <a:buFontTx/>
                    <a:buChar char="-"/>
                  </a:pPr>
                  <a:r>
                    <a:rPr lang="es-419" dirty="0" smtClean="0"/>
                    <a:t>Cero mantenimiento</a:t>
                  </a:r>
                  <a:endParaRPr lang="es-419" dirty="0"/>
                </a:p>
              </p:txBody>
            </p:sp>
          </p:grpSp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067244" y="2364078"/>
                <a:ext cx="1367518" cy="1567643"/>
              </a:xfrm>
              <a:prstGeom prst="rect">
                <a:avLst/>
              </a:prstGeom>
            </p:spPr>
          </p:pic>
        </p:grp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82651" y="2358284"/>
              <a:ext cx="973162" cy="973162"/>
            </a:xfrm>
            <a:prstGeom prst="rect">
              <a:avLst/>
            </a:prstGeom>
          </p:spPr>
        </p:pic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3197" y="929999"/>
            <a:ext cx="4786638" cy="3196189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8700" y="3844686"/>
            <a:ext cx="4988662" cy="2606533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98671" y="4319549"/>
            <a:ext cx="5543670" cy="2270463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199613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s-419" dirty="0" smtClean="0">
                <a:solidFill>
                  <a:schemeClr val="bg1"/>
                </a:solidFill>
              </a:rPr>
              <a:t>Otras posibilidades</a:t>
            </a:r>
            <a:endParaRPr lang="es-419" dirty="0">
              <a:solidFill>
                <a:schemeClr val="bg1"/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591911" y="1813148"/>
            <a:ext cx="5944961" cy="1659530"/>
            <a:chOff x="676275" y="4615128"/>
            <a:chExt cx="5944961" cy="1659530"/>
          </a:xfrm>
        </p:grpSpPr>
        <p:grpSp>
          <p:nvGrpSpPr>
            <p:cNvPr id="5" name="Group 4"/>
            <p:cNvGrpSpPr/>
            <p:nvPr/>
          </p:nvGrpSpPr>
          <p:grpSpPr>
            <a:xfrm>
              <a:off x="676275" y="4615128"/>
              <a:ext cx="5944961" cy="1659530"/>
              <a:chOff x="962025" y="3345177"/>
              <a:chExt cx="5944961" cy="1659530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962025" y="3345177"/>
                <a:ext cx="5944961" cy="165953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 dirty="0"/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1111704" y="3431270"/>
                <a:ext cx="3623582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419" b="1" dirty="0" smtClean="0">
                    <a:solidFill>
                      <a:schemeClr val="accent5"/>
                    </a:solidFill>
                  </a:rPr>
                  <a:t>Azure </a:t>
                </a:r>
                <a:r>
                  <a:rPr lang="es-419" b="1" dirty="0" err="1" smtClean="0">
                    <a:solidFill>
                      <a:schemeClr val="accent5"/>
                    </a:solidFill>
                  </a:rPr>
                  <a:t>DocumentDB</a:t>
                </a:r>
                <a:endParaRPr lang="es-419" b="1" dirty="0" smtClean="0">
                  <a:solidFill>
                    <a:schemeClr val="accent5"/>
                  </a:solidFill>
                </a:endParaRPr>
              </a:p>
              <a:p>
                <a:pPr marL="285750" indent="-285750">
                  <a:buFontTx/>
                  <a:buChar char="-"/>
                </a:pPr>
                <a:r>
                  <a:rPr lang="es-419" dirty="0" err="1" smtClean="0"/>
                  <a:t>NoSQL</a:t>
                </a:r>
                <a:r>
                  <a:rPr lang="es-419" dirty="0" smtClean="0"/>
                  <a:t> DDBB</a:t>
                </a:r>
              </a:p>
              <a:p>
                <a:pPr marL="285750" indent="-285750">
                  <a:buFontTx/>
                  <a:buChar char="-"/>
                </a:pPr>
                <a:r>
                  <a:rPr lang="es-419" dirty="0" smtClean="0"/>
                  <a:t>JSON </a:t>
                </a:r>
                <a:r>
                  <a:rPr lang="es-419" dirty="0" err="1" smtClean="0"/>
                  <a:t>scheme</a:t>
                </a:r>
                <a:r>
                  <a:rPr lang="es-419" dirty="0" smtClean="0"/>
                  <a:t>-free data </a:t>
                </a:r>
                <a:r>
                  <a:rPr lang="es-419" dirty="0" err="1" smtClean="0"/>
                  <a:t>model</a:t>
                </a:r>
                <a:endParaRPr lang="es-419" dirty="0" smtClean="0"/>
              </a:p>
              <a:p>
                <a:pPr marL="285750" indent="-285750">
                  <a:buFontTx/>
                  <a:buChar char="-"/>
                </a:pPr>
                <a:r>
                  <a:rPr lang="es-419" dirty="0" smtClean="0"/>
                  <a:t>Extremadamente rápida</a:t>
                </a:r>
                <a:endParaRPr lang="es-419" dirty="0"/>
              </a:p>
            </p:txBody>
          </p:sp>
        </p:grp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9872" y="4689948"/>
              <a:ext cx="2041750" cy="1520452"/>
            </a:xfrm>
            <a:prstGeom prst="rect">
              <a:avLst/>
            </a:prstGeom>
          </p:spPr>
        </p:pic>
      </p:grpSp>
      <p:grpSp>
        <p:nvGrpSpPr>
          <p:cNvPr id="14" name="Group 13"/>
          <p:cNvGrpSpPr/>
          <p:nvPr/>
        </p:nvGrpSpPr>
        <p:grpSpPr>
          <a:xfrm>
            <a:off x="5822496" y="2221860"/>
            <a:ext cx="5944961" cy="1659530"/>
            <a:chOff x="5822496" y="2099400"/>
            <a:chExt cx="5944961" cy="1659530"/>
          </a:xfrm>
        </p:grpSpPr>
        <p:grpSp>
          <p:nvGrpSpPr>
            <p:cNvPr id="10" name="Group 9"/>
            <p:cNvGrpSpPr/>
            <p:nvPr/>
          </p:nvGrpSpPr>
          <p:grpSpPr>
            <a:xfrm>
              <a:off x="5822496" y="2099400"/>
              <a:ext cx="5944961" cy="1659530"/>
              <a:chOff x="962025" y="3345177"/>
              <a:chExt cx="5944961" cy="1659530"/>
            </a:xfrm>
          </p:grpSpPr>
          <p:sp>
            <p:nvSpPr>
              <p:cNvPr id="12" name="Rectangle 11"/>
              <p:cNvSpPr/>
              <p:nvPr/>
            </p:nvSpPr>
            <p:spPr>
              <a:xfrm>
                <a:off x="962025" y="3345177"/>
                <a:ext cx="5944961" cy="165953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 dirty="0"/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1111704" y="3431270"/>
                <a:ext cx="3623582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419" b="1" dirty="0" smtClean="0">
                    <a:solidFill>
                      <a:schemeClr val="accent5"/>
                    </a:solidFill>
                  </a:rPr>
                  <a:t>Azure </a:t>
                </a:r>
                <a:r>
                  <a:rPr lang="es-419" b="1" dirty="0" err="1" smtClean="0">
                    <a:solidFill>
                      <a:schemeClr val="accent5"/>
                    </a:solidFill>
                  </a:rPr>
                  <a:t>Search</a:t>
                </a:r>
                <a:endParaRPr lang="es-419" b="1" dirty="0" smtClean="0">
                  <a:solidFill>
                    <a:schemeClr val="accent5"/>
                  </a:solidFill>
                </a:endParaRPr>
              </a:p>
              <a:p>
                <a:pPr marL="285750" indent="-285750">
                  <a:buFontTx/>
                  <a:buChar char="-"/>
                </a:pPr>
                <a:r>
                  <a:rPr lang="es-419" dirty="0" smtClean="0"/>
                  <a:t>Búsqueda como Servicio</a:t>
                </a:r>
              </a:p>
              <a:p>
                <a:pPr marL="285750" indent="-285750">
                  <a:buFontTx/>
                  <a:buChar char="-"/>
                </a:pPr>
                <a:r>
                  <a:rPr lang="es-419" dirty="0" smtClean="0"/>
                  <a:t>(Solo para SP OnPremises?)</a:t>
                </a:r>
              </a:p>
            </p:txBody>
          </p:sp>
        </p:grpSp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51562" y="2481943"/>
              <a:ext cx="1930838" cy="999898"/>
            </a:xfrm>
            <a:prstGeom prst="rect">
              <a:avLst/>
            </a:prstGeom>
          </p:spPr>
        </p:pic>
      </p:grpSp>
      <p:grpSp>
        <p:nvGrpSpPr>
          <p:cNvPr id="33" name="Group 32"/>
          <p:cNvGrpSpPr/>
          <p:nvPr/>
        </p:nvGrpSpPr>
        <p:grpSpPr>
          <a:xfrm>
            <a:off x="572860" y="4447490"/>
            <a:ext cx="11134725" cy="1659530"/>
            <a:chOff x="483054" y="4325030"/>
            <a:chExt cx="11134725" cy="1659530"/>
          </a:xfrm>
        </p:grpSpPr>
        <p:grpSp>
          <p:nvGrpSpPr>
            <p:cNvPr id="15" name="Group 14"/>
            <p:cNvGrpSpPr/>
            <p:nvPr/>
          </p:nvGrpSpPr>
          <p:grpSpPr>
            <a:xfrm>
              <a:off x="483054" y="4325030"/>
              <a:ext cx="11134725" cy="1659530"/>
              <a:chOff x="676275" y="4615128"/>
              <a:chExt cx="5944961" cy="1659530"/>
            </a:xfrm>
          </p:grpSpPr>
          <p:grpSp>
            <p:nvGrpSpPr>
              <p:cNvPr id="16" name="Group 15"/>
              <p:cNvGrpSpPr/>
              <p:nvPr/>
            </p:nvGrpSpPr>
            <p:grpSpPr>
              <a:xfrm>
                <a:off x="676275" y="4615128"/>
                <a:ext cx="5944961" cy="1659530"/>
                <a:chOff x="962025" y="3345177"/>
                <a:chExt cx="5944961" cy="1659530"/>
              </a:xfrm>
            </p:grpSpPr>
            <p:sp>
              <p:nvSpPr>
                <p:cNvPr id="18" name="Rectangle 17"/>
                <p:cNvSpPr/>
                <p:nvPr/>
              </p:nvSpPr>
              <p:spPr>
                <a:xfrm>
                  <a:off x="962025" y="3345177"/>
                  <a:ext cx="5944961" cy="1659530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419" dirty="0"/>
                </a:p>
              </p:txBody>
            </p:sp>
            <p:sp>
              <p:nvSpPr>
                <p:cNvPr id="19" name="TextBox 18"/>
                <p:cNvSpPr txBox="1"/>
                <p:nvPr/>
              </p:nvSpPr>
              <p:spPr>
                <a:xfrm>
                  <a:off x="1111704" y="3431270"/>
                  <a:ext cx="3623582" cy="120032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s-419" b="1" dirty="0" smtClean="0">
                      <a:solidFill>
                        <a:schemeClr val="accent5"/>
                      </a:solidFill>
                    </a:rPr>
                    <a:t>Combinación de Servicios</a:t>
                  </a:r>
                </a:p>
                <a:p>
                  <a:pPr marL="285750" indent="-285750">
                    <a:buFontTx/>
                    <a:buChar char="-"/>
                  </a:pPr>
                  <a:r>
                    <a:rPr lang="es-419" dirty="0" smtClean="0"/>
                    <a:t>Azure </a:t>
                  </a:r>
                  <a:r>
                    <a:rPr lang="es-419" dirty="0" err="1" smtClean="0"/>
                    <a:t>Event</a:t>
                  </a:r>
                  <a:r>
                    <a:rPr lang="es-419" dirty="0" smtClean="0"/>
                    <a:t> </a:t>
                  </a:r>
                  <a:r>
                    <a:rPr lang="es-419" dirty="0" err="1" smtClean="0"/>
                    <a:t>Hub</a:t>
                  </a:r>
                  <a:r>
                    <a:rPr lang="es-419" dirty="0" smtClean="0"/>
                    <a:t> recibiendo SP </a:t>
                  </a:r>
                  <a:r>
                    <a:rPr lang="es-419" dirty="0" err="1" smtClean="0"/>
                    <a:t>Logs</a:t>
                  </a:r>
                  <a:endParaRPr lang="es-419" dirty="0" smtClean="0"/>
                </a:p>
                <a:p>
                  <a:pPr marL="285750" indent="-285750">
                    <a:buFontTx/>
                    <a:buChar char="-"/>
                  </a:pPr>
                  <a:r>
                    <a:rPr lang="es-419" dirty="0" err="1" smtClean="0"/>
                    <a:t>Logs</a:t>
                  </a:r>
                  <a:r>
                    <a:rPr lang="es-419" dirty="0" smtClean="0"/>
                    <a:t> almacenados en </a:t>
                  </a:r>
                  <a:r>
                    <a:rPr lang="es-419" dirty="0" err="1" smtClean="0"/>
                    <a:t>DocumentDB</a:t>
                  </a:r>
                  <a:endParaRPr lang="es-419" dirty="0" smtClean="0"/>
                </a:p>
                <a:p>
                  <a:pPr marL="285750" indent="-285750">
                    <a:buFontTx/>
                    <a:buChar char="-"/>
                  </a:pPr>
                  <a:r>
                    <a:rPr lang="es-419" dirty="0" err="1" smtClean="0"/>
                    <a:t>Logs</a:t>
                  </a:r>
                  <a:r>
                    <a:rPr lang="es-419" dirty="0" smtClean="0"/>
                    <a:t> analizados con Machine </a:t>
                  </a:r>
                  <a:r>
                    <a:rPr lang="es-419" dirty="0" err="1" smtClean="0"/>
                    <a:t>Learning</a:t>
                  </a:r>
                  <a:endParaRPr lang="es-419" dirty="0"/>
                </a:p>
              </p:txBody>
            </p:sp>
          </p:grpSp>
          <p:pic>
            <p:nvPicPr>
              <p:cNvPr id="17" name="Picture 16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03836" y="4652325"/>
                <a:ext cx="676021" cy="798165"/>
              </a:xfrm>
              <a:prstGeom prst="rect">
                <a:avLst/>
              </a:prstGeom>
            </p:spPr>
          </p:pic>
        </p:grpSp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13463" y="4862144"/>
              <a:ext cx="1482879" cy="1050373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06239" y="4862144"/>
              <a:ext cx="1039847" cy="935862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403835" y="4480478"/>
              <a:ext cx="798300" cy="770452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71850" y="4394795"/>
              <a:ext cx="1003053" cy="1003053"/>
            </a:xfrm>
            <a:prstGeom prst="rect">
              <a:avLst/>
            </a:prstGeom>
          </p:spPr>
        </p:pic>
        <p:cxnSp>
          <p:nvCxnSpPr>
            <p:cNvPr id="26" name="Straight Arrow Connector 25"/>
            <p:cNvCxnSpPr/>
            <p:nvPr/>
          </p:nvCxnSpPr>
          <p:spPr>
            <a:xfrm>
              <a:off x="5822496" y="5250930"/>
              <a:ext cx="534762" cy="26812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/>
            <p:nvPr/>
          </p:nvCxnSpPr>
          <p:spPr>
            <a:xfrm flipV="1">
              <a:off x="7641771" y="5330075"/>
              <a:ext cx="563336" cy="28695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/>
            <p:nvPr/>
          </p:nvCxnSpPr>
          <p:spPr>
            <a:xfrm>
              <a:off x="8662307" y="5384993"/>
              <a:ext cx="408280" cy="22645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/>
            <p:nvPr/>
          </p:nvCxnSpPr>
          <p:spPr>
            <a:xfrm flipV="1">
              <a:off x="10716981" y="5519057"/>
              <a:ext cx="356395" cy="27894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438266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s-419" dirty="0" smtClean="0">
                <a:solidFill>
                  <a:schemeClr val="bg1"/>
                </a:solidFill>
              </a:rPr>
              <a:t>Conclusiones</a:t>
            </a:r>
            <a:endParaRPr lang="es-419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0" y="1825625"/>
            <a:ext cx="10515600" cy="4351338"/>
          </a:xfrm>
        </p:spPr>
        <p:txBody>
          <a:bodyPr/>
          <a:lstStyle/>
          <a:p>
            <a:r>
              <a:rPr lang="es-419" dirty="0" smtClean="0"/>
              <a:t>Azure ofrece cada vez mas y mas servicios</a:t>
            </a:r>
          </a:p>
          <a:p>
            <a:r>
              <a:rPr lang="es-419" dirty="0" smtClean="0"/>
              <a:t>Muchos de los servicios de Azure se pueden utilizar en SharePoint</a:t>
            </a:r>
          </a:p>
          <a:p>
            <a:r>
              <a:rPr lang="es-419" dirty="0" smtClean="0"/>
              <a:t>SharePoint + Azure ofrece muchas ventajas </a:t>
            </a:r>
            <a:r>
              <a:rPr lang="es-419" dirty="0" smtClean="0"/>
              <a:t>técnicas </a:t>
            </a:r>
            <a:r>
              <a:rPr lang="es-419" dirty="0" smtClean="0"/>
              <a:t>(arquitectura, </a:t>
            </a:r>
            <a:r>
              <a:rPr lang="es-419" dirty="0" smtClean="0"/>
              <a:t>simplificación, </a:t>
            </a:r>
            <a:r>
              <a:rPr lang="es-419" dirty="0" smtClean="0"/>
              <a:t>precio)</a:t>
            </a:r>
          </a:p>
          <a:p>
            <a:r>
              <a:rPr lang="es-419" dirty="0" smtClean="0"/>
              <a:t>Incertidumbre sobre Road-</a:t>
            </a:r>
            <a:r>
              <a:rPr lang="es-419" dirty="0" err="1" smtClean="0"/>
              <a:t>Map</a:t>
            </a:r>
            <a:r>
              <a:rPr lang="es-419" dirty="0" smtClean="0"/>
              <a:t> SharePoint (OnPremises y 365)</a:t>
            </a:r>
          </a:p>
          <a:p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37333978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599" y="365125"/>
            <a:ext cx="11683093" cy="1325563"/>
          </a:xfrm>
        </p:spPr>
        <p:txBody>
          <a:bodyPr/>
          <a:lstStyle/>
          <a:p>
            <a:r>
              <a:rPr lang="es-419" b="1" dirty="0" smtClean="0"/>
              <a:t>Comparti</a:t>
            </a:r>
            <a:r>
              <a:rPr lang="es-419" b="1" dirty="0" smtClean="0">
                <a:solidFill>
                  <a:schemeClr val="accent2"/>
                </a:solidFill>
              </a:rPr>
              <a:t>MOSS</a:t>
            </a:r>
            <a:r>
              <a:rPr lang="es-419" dirty="0" smtClean="0"/>
              <a:t> – http://www.compartimoss.com</a:t>
            </a:r>
            <a:endParaRPr lang="es-419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5130" y="1398717"/>
            <a:ext cx="8262044" cy="5281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1238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s-419" dirty="0" smtClean="0">
                <a:solidFill>
                  <a:schemeClr val="bg1"/>
                </a:solidFill>
              </a:rPr>
              <a:t>Discusión, inquietudes, preguntas...</a:t>
            </a:r>
            <a:endParaRPr lang="es-419" dirty="0">
              <a:solidFill>
                <a:schemeClr val="bg1"/>
              </a:solidFill>
            </a:endParaRPr>
          </a:p>
        </p:txBody>
      </p:sp>
      <p:pic>
        <p:nvPicPr>
          <p:cNvPr id="4" name="Picture 2" descr="D:\Avanade\SharePointTraining\Pics\Discussion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6388" y="1958440"/>
            <a:ext cx="5990224" cy="371301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8771164" y="5323362"/>
            <a:ext cx="2724398" cy="95410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s-419" sz="2000" b="1" dirty="0" smtClean="0">
                <a:solidFill>
                  <a:schemeClr val="bg1"/>
                </a:solidFill>
              </a:rPr>
              <a:t>Gustavo Velez</a:t>
            </a:r>
          </a:p>
          <a:p>
            <a:pPr algn="r"/>
            <a:r>
              <a:rPr lang="es-419" dirty="0" smtClean="0">
                <a:solidFill>
                  <a:schemeClr val="bg1"/>
                </a:solidFill>
              </a:rPr>
              <a:t>http://www.gavd.net</a:t>
            </a:r>
          </a:p>
          <a:p>
            <a:pPr algn="r"/>
            <a:r>
              <a:rPr lang="es-419" dirty="0" smtClean="0">
                <a:solidFill>
                  <a:schemeClr val="bg1"/>
                </a:solidFill>
              </a:rPr>
              <a:t>gustavo@gavd.net</a:t>
            </a:r>
            <a:endParaRPr lang="es-419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15518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Gustavo Velez</a:t>
            </a:r>
            <a:endParaRPr lang="es-ES" dirty="0"/>
          </a:p>
        </p:txBody>
      </p:sp>
      <p:sp>
        <p:nvSpPr>
          <p:cNvPr id="16" name="Marcador de texto 1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MVP </a:t>
            </a:r>
            <a:r>
              <a:rPr lang="en-US" dirty="0" smtClean="0"/>
              <a:t>SharePoint Server</a:t>
            </a:r>
            <a:endParaRPr lang="es-ES" dirty="0"/>
          </a:p>
        </p:txBody>
      </p:sp>
      <p:sp>
        <p:nvSpPr>
          <p:cNvPr id="18" name="Marcador de texto 17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http</a:t>
            </a:r>
            <a:r>
              <a:rPr lang="en-US" dirty="0" smtClean="0"/>
              <a:t>://www.gavd.net</a:t>
            </a:r>
            <a:endParaRPr lang="es-ES" dirty="0"/>
          </a:p>
        </p:txBody>
      </p:sp>
      <p:sp>
        <p:nvSpPr>
          <p:cNvPr id="19" name="Marcador de texto 18"/>
          <p:cNvSpPr>
            <a:spLocks noGrp="1"/>
          </p:cNvSpPr>
          <p:nvPr>
            <p:ph type="body" sz="quarter" idx="16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gustavo@gavd.net</a:t>
            </a:r>
            <a:endParaRPr lang="es-ES" dirty="0"/>
          </a:p>
        </p:txBody>
      </p:sp>
      <p:pic>
        <p:nvPicPr>
          <p:cNvPr id="9" name="Marcador de posición de imagen 8"/>
          <p:cNvPicPr preferRelativeResize="0">
            <a:picLocks noGrp="1"/>
          </p:cNvPicPr>
          <p:nvPr>
            <p:ph type="pic" sz="quarter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16" b="9116"/>
          <a:stretch>
            <a:fillRect/>
          </a:stretch>
        </p:blipFill>
        <p:spPr>
          <a:xfrm>
            <a:off x="924078" y="4999897"/>
            <a:ext cx="2160588" cy="797059"/>
          </a:xfrm>
        </p:spPr>
      </p:pic>
      <p:pic>
        <p:nvPicPr>
          <p:cNvPr id="8" name="Picture Placeholder 7"/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63" b="356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36804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17694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Gustavo Velez</a:t>
            </a:r>
            <a:endParaRPr lang="es-ES" dirty="0"/>
          </a:p>
        </p:txBody>
      </p:sp>
      <p:sp>
        <p:nvSpPr>
          <p:cNvPr id="16" name="Marcador de texto 1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MVP </a:t>
            </a:r>
            <a:r>
              <a:rPr lang="en-US" dirty="0" smtClean="0"/>
              <a:t>SharePoint Server</a:t>
            </a:r>
            <a:endParaRPr lang="es-ES" dirty="0"/>
          </a:p>
        </p:txBody>
      </p:sp>
      <p:sp>
        <p:nvSpPr>
          <p:cNvPr id="18" name="Marcador de texto 17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http</a:t>
            </a:r>
            <a:r>
              <a:rPr lang="en-US" dirty="0" smtClean="0"/>
              <a:t>://www.gavd.net</a:t>
            </a:r>
            <a:endParaRPr lang="es-ES" dirty="0"/>
          </a:p>
        </p:txBody>
      </p:sp>
      <p:sp>
        <p:nvSpPr>
          <p:cNvPr id="19" name="Marcador de texto 18"/>
          <p:cNvSpPr>
            <a:spLocks noGrp="1"/>
          </p:cNvSpPr>
          <p:nvPr>
            <p:ph type="body" sz="quarter" idx="16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gustavo@gavd.net</a:t>
            </a:r>
            <a:endParaRPr lang="es-ES" dirty="0"/>
          </a:p>
        </p:txBody>
      </p:sp>
      <p:pic>
        <p:nvPicPr>
          <p:cNvPr id="9" name="Marcador de posición de imagen 8"/>
          <p:cNvPicPr preferRelativeResize="0">
            <a:picLocks noGrp="1"/>
          </p:cNvPicPr>
          <p:nvPr>
            <p:ph type="pic" sz="quarter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16" b="9116"/>
          <a:stretch>
            <a:fillRect/>
          </a:stretch>
        </p:blipFill>
        <p:spPr>
          <a:xfrm>
            <a:off x="924078" y="4999897"/>
            <a:ext cx="2160588" cy="797059"/>
          </a:xfrm>
        </p:spPr>
      </p:pic>
      <p:pic>
        <p:nvPicPr>
          <p:cNvPr id="8" name="Picture Placeholder 7"/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63" b="356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93100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Combinando el poder de Azure con </a:t>
            </a:r>
            <a:r>
              <a:rPr lang="es-ES" dirty="0" smtClean="0"/>
              <a:t>SharePoint</a:t>
            </a:r>
            <a:br>
              <a:rPr lang="es-ES" dirty="0" smtClean="0"/>
            </a:br>
            <a:r>
              <a:rPr lang="es-ES" dirty="0" smtClean="0"/>
              <a:t>Realidad</a:t>
            </a:r>
            <a:r>
              <a:rPr lang="es-ES" dirty="0"/>
              <a:t>, mito o futuro?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61936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s-419" dirty="0" smtClean="0">
                <a:solidFill>
                  <a:schemeClr val="bg1"/>
                </a:solidFill>
              </a:rPr>
              <a:t>Programa</a:t>
            </a:r>
            <a:endParaRPr lang="es-419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0" y="1825625"/>
            <a:ext cx="10515600" cy="4351338"/>
          </a:xfrm>
        </p:spPr>
        <p:txBody>
          <a:bodyPr/>
          <a:lstStyle/>
          <a:p>
            <a:r>
              <a:rPr lang="es-419" dirty="0" smtClean="0">
                <a:solidFill>
                  <a:schemeClr val="bg1"/>
                </a:solidFill>
              </a:rPr>
              <a:t>Introducción y objetivo</a:t>
            </a:r>
          </a:p>
          <a:p>
            <a:r>
              <a:rPr lang="es-419" dirty="0" smtClean="0">
                <a:solidFill>
                  <a:schemeClr val="bg1"/>
                </a:solidFill>
              </a:rPr>
              <a:t>Corta introducción a Azure / SharePoint</a:t>
            </a:r>
          </a:p>
          <a:p>
            <a:r>
              <a:rPr lang="es-419" dirty="0" smtClean="0">
                <a:solidFill>
                  <a:schemeClr val="bg1"/>
                </a:solidFill>
              </a:rPr>
              <a:t>SharePoint, SharePoint 365 y Azure:</a:t>
            </a:r>
          </a:p>
          <a:p>
            <a:pPr lvl="1"/>
            <a:r>
              <a:rPr lang="es-419" dirty="0" smtClean="0">
                <a:solidFill>
                  <a:schemeClr val="bg1"/>
                </a:solidFill>
              </a:rPr>
              <a:t>Interacción lógica: usando los servicios de infraestructura de Azure</a:t>
            </a:r>
          </a:p>
          <a:p>
            <a:pPr lvl="1"/>
            <a:r>
              <a:rPr lang="es-419" dirty="0" smtClean="0">
                <a:solidFill>
                  <a:schemeClr val="bg1"/>
                </a:solidFill>
              </a:rPr>
              <a:t>Usando servicios avanzados de Azure</a:t>
            </a:r>
          </a:p>
          <a:p>
            <a:pPr lvl="1"/>
            <a:r>
              <a:rPr lang="es-419" dirty="0" smtClean="0">
                <a:solidFill>
                  <a:schemeClr val="bg1"/>
                </a:solidFill>
              </a:rPr>
              <a:t>Yendo mas allá</a:t>
            </a:r>
          </a:p>
          <a:p>
            <a:r>
              <a:rPr lang="es-419" dirty="0" smtClean="0">
                <a:solidFill>
                  <a:schemeClr val="bg1"/>
                </a:solidFill>
              </a:rPr>
              <a:t>Conclusiones</a:t>
            </a:r>
          </a:p>
          <a:p>
            <a:r>
              <a:rPr lang="es-419" dirty="0" smtClean="0">
                <a:solidFill>
                  <a:schemeClr val="bg1"/>
                </a:solidFill>
              </a:rPr>
              <a:t>Discusión</a:t>
            </a:r>
            <a:endParaRPr lang="es-419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73754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s-419" dirty="0" smtClean="0">
                <a:solidFill>
                  <a:schemeClr val="bg1"/>
                </a:solidFill>
              </a:rPr>
              <a:t>Introducción, Objetivo</a:t>
            </a:r>
            <a:endParaRPr lang="es-419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0" y="1825625"/>
            <a:ext cx="10515600" cy="4351338"/>
          </a:xfrm>
        </p:spPr>
        <p:txBody>
          <a:bodyPr/>
          <a:lstStyle/>
          <a:p>
            <a:r>
              <a:rPr lang="es-419" dirty="0" smtClean="0">
                <a:solidFill>
                  <a:schemeClr val="bg1"/>
                </a:solidFill>
              </a:rPr>
              <a:t>Azure ganando cada vez mas funcionalidad, impulso e importancia</a:t>
            </a:r>
          </a:p>
          <a:p>
            <a:r>
              <a:rPr lang="es-419" dirty="0" smtClean="0">
                <a:solidFill>
                  <a:schemeClr val="bg1"/>
                </a:solidFill>
              </a:rPr>
              <a:t>SharePoint puede beneficiarse del uso de Azure</a:t>
            </a:r>
          </a:p>
          <a:p>
            <a:r>
              <a:rPr lang="es-419" dirty="0" smtClean="0">
                <a:solidFill>
                  <a:schemeClr val="bg1"/>
                </a:solidFill>
              </a:rPr>
              <a:t>Posicionamiento de SharePoint y Azure por parte de Microsoft</a:t>
            </a:r>
            <a:endParaRPr lang="es-419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78266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s-419" dirty="0" smtClean="0">
                <a:solidFill>
                  <a:schemeClr val="bg1"/>
                </a:solidFill>
              </a:rPr>
              <a:t>Azure: </a:t>
            </a:r>
            <a:r>
              <a:rPr lang="es-419" dirty="0" err="1" smtClean="0">
                <a:solidFill>
                  <a:schemeClr val="bg1"/>
                </a:solidFill>
              </a:rPr>
              <a:t>IaaS</a:t>
            </a:r>
            <a:r>
              <a:rPr lang="es-419" dirty="0" smtClean="0">
                <a:solidFill>
                  <a:schemeClr val="bg1"/>
                </a:solidFill>
              </a:rPr>
              <a:t>, </a:t>
            </a:r>
            <a:r>
              <a:rPr lang="es-419" dirty="0" err="1" smtClean="0">
                <a:solidFill>
                  <a:schemeClr val="bg1"/>
                </a:solidFill>
              </a:rPr>
              <a:t>PaaS</a:t>
            </a:r>
            <a:r>
              <a:rPr lang="es-419" dirty="0" smtClean="0">
                <a:solidFill>
                  <a:schemeClr val="bg1"/>
                </a:solidFill>
              </a:rPr>
              <a:t> y </a:t>
            </a:r>
            <a:r>
              <a:rPr lang="es-419" dirty="0" err="1" smtClean="0">
                <a:solidFill>
                  <a:schemeClr val="bg1"/>
                </a:solidFill>
              </a:rPr>
              <a:t>SaaS</a:t>
            </a:r>
            <a:endParaRPr lang="es-419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828" y="1762540"/>
            <a:ext cx="4029165" cy="2268758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4892" y="2497326"/>
            <a:ext cx="7099005" cy="3997337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273792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s-419" dirty="0" smtClean="0">
                <a:solidFill>
                  <a:schemeClr val="bg1"/>
                </a:solidFill>
              </a:rPr>
              <a:t>Azure: Flexibilidad</a:t>
            </a:r>
            <a:endParaRPr lang="es-419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856" y="2481797"/>
            <a:ext cx="5373848" cy="302787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2209" y="1363976"/>
            <a:ext cx="5328080" cy="30001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7260" y="4037420"/>
            <a:ext cx="3005498" cy="169234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7028" y="5086665"/>
            <a:ext cx="3005498" cy="168883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565826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s-419" dirty="0" smtClean="0">
                <a:solidFill>
                  <a:schemeClr val="bg1"/>
                </a:solidFill>
              </a:rPr>
              <a:t>Azure: Servicios </a:t>
            </a:r>
            <a:r>
              <a:rPr lang="es-419" sz="2400" dirty="0" smtClean="0">
                <a:solidFill>
                  <a:schemeClr val="bg1"/>
                </a:solidFill>
              </a:rPr>
              <a:t>(06/2015)</a:t>
            </a:r>
            <a:endParaRPr lang="es-419" sz="2400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52" y="1517750"/>
            <a:ext cx="2231698" cy="260363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5178" y="1547519"/>
            <a:ext cx="2146303" cy="51477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89799" y="205215"/>
            <a:ext cx="2368672" cy="649003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3509" y="1547519"/>
            <a:ext cx="2305168" cy="504215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90705" y="1547519"/>
            <a:ext cx="2267067" cy="283859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083857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1089</TotalTime>
  <Words>497</Words>
  <Application>Microsoft Office PowerPoint</Application>
  <PresentationFormat>Widescreen</PresentationFormat>
  <Paragraphs>120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Calibri</vt:lpstr>
      <vt:lpstr>Segoe UI Light</vt:lpstr>
      <vt:lpstr>Arial</vt:lpstr>
      <vt:lpstr>Rabiohead</vt:lpstr>
      <vt:lpstr>Segoe UI </vt:lpstr>
      <vt:lpstr>Tema de Office</vt:lpstr>
      <vt:lpstr>PowerPoint Presentation</vt:lpstr>
      <vt:lpstr>PowerPoint Presentation</vt:lpstr>
      <vt:lpstr>Gustavo Velez</vt:lpstr>
      <vt:lpstr>Combinando el poder de Azure con SharePoint Realidad, mito o futuro?</vt:lpstr>
      <vt:lpstr>Programa</vt:lpstr>
      <vt:lpstr>Introducción, Objetivo</vt:lpstr>
      <vt:lpstr>Azure: IaaS, PaaS y SaaS</vt:lpstr>
      <vt:lpstr>Azure: Flexibilidad</vt:lpstr>
      <vt:lpstr>Azure: Servicios (06/2015)</vt:lpstr>
      <vt:lpstr>Azure: Servicios (06/2015)</vt:lpstr>
      <vt:lpstr>SharePoint (2013...20xx) – Nube/Premises</vt:lpstr>
      <vt:lpstr>SharePoint (2013...20xx) – Nube/Premises</vt:lpstr>
      <vt:lpstr>SharePoint y Azure IaaS</vt:lpstr>
      <vt:lpstr>SharePoint y Azure IaaS</vt:lpstr>
      <vt:lpstr>SharePoint y Azure IaaS</vt:lpstr>
      <vt:lpstr>SharePoint y Azure IaaS</vt:lpstr>
      <vt:lpstr>SharePoint y Azure IaaS</vt:lpstr>
      <vt:lpstr>SharePoint y Azure SaaS</vt:lpstr>
      <vt:lpstr>SharePoint y Azure SaaS</vt:lpstr>
      <vt:lpstr>SharePoint y Azure SaaS</vt:lpstr>
      <vt:lpstr>Otras posibilidades</vt:lpstr>
      <vt:lpstr>Conclusiones</vt:lpstr>
      <vt:lpstr>CompartiMOSS – http://www.compartimoss.com</vt:lpstr>
      <vt:lpstr>Discusión, inquietudes, preguntas...</vt:lpstr>
      <vt:lpstr>Gustavo Velez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Santiago Porras Rodríguez</dc:creator>
  <cp:lastModifiedBy>Gustavo Velez</cp:lastModifiedBy>
  <cp:revision>72</cp:revision>
  <dcterms:created xsi:type="dcterms:W3CDTF">2013-08-20T12:49:39Z</dcterms:created>
  <dcterms:modified xsi:type="dcterms:W3CDTF">2015-06-03T16:16:39Z</dcterms:modified>
</cp:coreProperties>
</file>